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325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1" autoAdjust="0"/>
    <p:restoredTop sz="94660"/>
  </p:normalViewPr>
  <p:slideViewPr>
    <p:cSldViewPr>
      <p:cViewPr varScale="1">
        <p:scale>
          <a:sx n="108" d="100"/>
          <a:sy n="108" d="100"/>
        </p:scale>
        <p:origin x="1722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2"/>
          <p:cNvSpPr>
            <a:spLocks noChangeArrowheads="1"/>
          </p:cNvSpPr>
          <p:nvPr userDrawn="1"/>
        </p:nvSpPr>
        <p:spPr bwMode="auto">
          <a:xfrm>
            <a:off x="2362200" y="6248400"/>
            <a:ext cx="609600" cy="609600"/>
          </a:xfrm>
          <a:prstGeom prst="ellipse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 userDrawn="1"/>
        </p:nvSpPr>
        <p:spPr bwMode="auto">
          <a:xfrm>
            <a:off x="0" y="6248400"/>
            <a:ext cx="2667000" cy="609600"/>
          </a:xfrm>
          <a:prstGeom prst="rect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762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>
                <a:solidFill>
                  <a:srgbClr val="EAEAEA"/>
                </a:solidFill>
                <a:latin typeface="Impact" pitchFamily="34" charset="0"/>
              </a:rPr>
              <a:t>Olivier Decourt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>
                <a:solidFill>
                  <a:srgbClr val="EAEAEA"/>
                </a:solidFill>
                <a:latin typeface="Impact" pitchFamily="34" charset="0"/>
              </a:rPr>
              <a:t>http://www.od-datamining.com</a:t>
            </a:r>
          </a:p>
        </p:txBody>
      </p:sp>
      <p:grpSp>
        <p:nvGrpSpPr>
          <p:cNvPr id="7" name="Group 8"/>
          <p:cNvGrpSpPr>
            <a:grpSpLocks/>
          </p:cNvGrpSpPr>
          <p:nvPr userDrawn="1"/>
        </p:nvGrpSpPr>
        <p:grpSpPr bwMode="auto">
          <a:xfrm>
            <a:off x="304800" y="0"/>
            <a:ext cx="8839200" cy="304800"/>
            <a:chOff x="192" y="0"/>
            <a:chExt cx="5568" cy="192"/>
          </a:xfrm>
          <a:solidFill>
            <a:srgbClr val="E88A00"/>
          </a:solidFill>
        </p:grpSpPr>
        <p:sp>
          <p:nvSpPr>
            <p:cNvPr id="8" name="Oval 9"/>
            <p:cNvSpPr>
              <a:spLocks noChangeArrowheads="1"/>
            </p:cNvSpPr>
            <p:nvPr userDrawn="1"/>
          </p:nvSpPr>
          <p:spPr bwMode="auto">
            <a:xfrm flipH="1">
              <a:off x="192" y="0"/>
              <a:ext cx="192" cy="19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0"/>
            <p:cNvSpPr>
              <a:spLocks noChangeArrowheads="1"/>
            </p:cNvSpPr>
            <p:nvPr userDrawn="1"/>
          </p:nvSpPr>
          <p:spPr bwMode="auto">
            <a:xfrm flipH="1">
              <a:off x="288" y="0"/>
              <a:ext cx="5472" cy="192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717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 noProof="0"/>
              <a:t>Cliquez pour modifier le style du titre du masque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fr-FR" noProof="0"/>
              <a:t>Cliquez pour modifier le style des sous-titres du masque</a:t>
            </a:r>
          </a:p>
        </p:txBody>
      </p:sp>
    </p:spTree>
    <p:extLst>
      <p:ext uri="{BB962C8B-B14F-4D97-AF65-F5344CB8AC3E}">
        <p14:creationId xmlns:p14="http://schemas.microsoft.com/office/powerpoint/2010/main" val="3484934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424324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9279906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ableau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520023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206469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204886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51520" y="54868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pic>
        <p:nvPicPr>
          <p:cNvPr id="6" name="Image 5" descr="Une image contenant eau, ciel, montagne, extérieur&#10;&#10;Description générée automatiquement">
            <a:extLst>
              <a:ext uri="{FF2B5EF4-FFF2-40B4-BE49-F238E27FC236}">
                <a16:creationId xmlns:a16="http://schemas.microsoft.com/office/drawing/2014/main" id="{97BBB675-05E3-44A8-97DA-5B7E912471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2716649"/>
            <a:ext cx="5148064" cy="3448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849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986522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4182931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210516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4784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874095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114855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Oval 12"/>
          <p:cNvSpPr>
            <a:spLocks noChangeArrowheads="1"/>
          </p:cNvSpPr>
          <p:nvPr userDrawn="1"/>
        </p:nvSpPr>
        <p:spPr bwMode="auto">
          <a:xfrm>
            <a:off x="2362200" y="6248400"/>
            <a:ext cx="609600" cy="609600"/>
          </a:xfrm>
          <a:prstGeom prst="ellipse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27" name="Rectangle 11"/>
          <p:cNvSpPr>
            <a:spLocks noChangeArrowheads="1"/>
          </p:cNvSpPr>
          <p:nvPr userDrawn="1"/>
        </p:nvSpPr>
        <p:spPr bwMode="auto">
          <a:xfrm>
            <a:off x="0" y="6248400"/>
            <a:ext cx="2667000" cy="609600"/>
          </a:xfrm>
          <a:prstGeom prst="rect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 du masque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030" name="Oval 9"/>
          <p:cNvSpPr>
            <a:spLocks noChangeArrowheads="1"/>
          </p:cNvSpPr>
          <p:nvPr userDrawn="1"/>
        </p:nvSpPr>
        <p:spPr bwMode="auto">
          <a:xfrm>
            <a:off x="8566150" y="6281738"/>
            <a:ext cx="533400" cy="533400"/>
          </a:xfrm>
          <a:prstGeom prst="ellipse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BB3120CF-694A-4E92-811D-FCB688A88244}" type="slidenum">
              <a:rPr lang="fr-FR" sz="1200" b="1">
                <a:solidFill>
                  <a:srgbClr val="FFFFFF"/>
                </a:solidFill>
                <a:cs typeface="Tahoma" pitchFamily="34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 sz="2000">
              <a:solidFill>
                <a:srgbClr val="000000"/>
              </a:solidFill>
              <a:cs typeface="Tahoma" pitchFamily="34" charset="0"/>
            </a:endParaRPr>
          </a:p>
        </p:txBody>
      </p:sp>
      <p:sp>
        <p:nvSpPr>
          <p:cNvPr id="1031" name="Rectangle 10"/>
          <p:cNvSpPr>
            <a:spLocks noChangeArrowheads="1"/>
          </p:cNvSpPr>
          <p:nvPr/>
        </p:nvSpPr>
        <p:spPr bwMode="auto">
          <a:xfrm>
            <a:off x="762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>
                <a:solidFill>
                  <a:srgbClr val="FFFFFF"/>
                </a:solidFill>
                <a:latin typeface="Impact" pitchFamily="34" charset="0"/>
              </a:rPr>
              <a:t>Olivier </a:t>
            </a:r>
            <a:r>
              <a:rPr lang="fr-FR" sz="1400" dirty="0" err="1">
                <a:solidFill>
                  <a:srgbClr val="FFFFFF"/>
                </a:solidFill>
                <a:latin typeface="Impact" pitchFamily="34" charset="0"/>
              </a:rPr>
              <a:t>Decourt</a:t>
            </a:r>
            <a:endParaRPr lang="fr-FR" sz="1400" dirty="0">
              <a:solidFill>
                <a:srgbClr val="FFFFFF"/>
              </a:solidFill>
              <a:latin typeface="Impact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>
                <a:solidFill>
                  <a:srgbClr val="FFFFFF"/>
                </a:solidFill>
                <a:latin typeface="Impact" pitchFamily="34" charset="0"/>
              </a:rPr>
              <a:t>http://www.od-datamining.com</a:t>
            </a:r>
          </a:p>
        </p:txBody>
      </p:sp>
      <p:grpSp>
        <p:nvGrpSpPr>
          <p:cNvPr id="1032" name="Group 19"/>
          <p:cNvGrpSpPr>
            <a:grpSpLocks/>
          </p:cNvGrpSpPr>
          <p:nvPr userDrawn="1"/>
        </p:nvGrpSpPr>
        <p:grpSpPr bwMode="auto">
          <a:xfrm>
            <a:off x="304800" y="0"/>
            <a:ext cx="8839200" cy="304800"/>
            <a:chOff x="192" y="0"/>
            <a:chExt cx="5568" cy="192"/>
          </a:xfrm>
          <a:solidFill>
            <a:srgbClr val="E88A00"/>
          </a:solidFill>
        </p:grpSpPr>
        <p:sp>
          <p:nvSpPr>
            <p:cNvPr id="1034" name="Oval 15"/>
            <p:cNvSpPr>
              <a:spLocks noChangeArrowheads="1"/>
            </p:cNvSpPr>
            <p:nvPr userDrawn="1"/>
          </p:nvSpPr>
          <p:spPr bwMode="auto">
            <a:xfrm flipH="1">
              <a:off x="192" y="0"/>
              <a:ext cx="192" cy="19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1200" b="1">
                <a:solidFill>
                  <a:srgbClr val="FFFFFF"/>
                </a:solidFill>
                <a:cs typeface="Tahoma" pitchFamily="34" charset="0"/>
              </a:endParaRPr>
            </a:p>
          </p:txBody>
        </p:sp>
        <p:sp>
          <p:nvSpPr>
            <p:cNvPr id="1035" name="Rectangle 16"/>
            <p:cNvSpPr>
              <a:spLocks noChangeArrowheads="1"/>
            </p:cNvSpPr>
            <p:nvPr userDrawn="1"/>
          </p:nvSpPr>
          <p:spPr bwMode="auto">
            <a:xfrm flipH="1">
              <a:off x="288" y="0"/>
              <a:ext cx="5472" cy="192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1200" b="1">
                <a:solidFill>
                  <a:srgbClr val="FFFFFF"/>
                </a:solidFill>
                <a:cs typeface="Tahoma" pitchFamily="34" charset="0"/>
              </a:endParaRPr>
            </a:p>
          </p:txBody>
        </p:sp>
      </p:grpSp>
      <p:sp>
        <p:nvSpPr>
          <p:cNvPr id="1033" name="Text Box 20"/>
          <p:cNvSpPr txBox="1">
            <a:spLocks noChangeArrowheads="1"/>
          </p:cNvSpPr>
          <p:nvPr userDrawn="1"/>
        </p:nvSpPr>
        <p:spPr bwMode="auto">
          <a:xfrm>
            <a:off x="1907704" y="0"/>
            <a:ext cx="7236296" cy="33655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600" dirty="0">
                <a:solidFill>
                  <a:srgbClr val="EAEAEA"/>
                </a:solidFill>
                <a:latin typeface="Impact" pitchFamily="34" charset="0"/>
              </a:rPr>
              <a:t>Initiation à la statistique, applications avec Excel / Banque de France</a:t>
            </a:r>
          </a:p>
        </p:txBody>
      </p:sp>
    </p:spTree>
    <p:extLst>
      <p:ext uri="{BB962C8B-B14F-4D97-AF65-F5344CB8AC3E}">
        <p14:creationId xmlns:p14="http://schemas.microsoft.com/office/powerpoint/2010/main" val="2255329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9pPr>
    </p:titleStyle>
    <p:bodyStyle>
      <a:lvl1pPr marL="0" indent="0" algn="just" rtl="0" eaLnBrk="0" fontAlgn="base" hangingPunct="0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534988" indent="0" algn="just" rtl="0" eaLnBrk="0" fontAlgn="base" hangingPunct="0">
        <a:spcBef>
          <a:spcPct val="20000"/>
        </a:spcBef>
        <a:spcAft>
          <a:spcPct val="0"/>
        </a:spcAft>
        <a:buFont typeface="Wingdings" pitchFamily="2" charset="2"/>
        <a:defRPr sz="2800">
          <a:solidFill>
            <a:schemeClr val="tx1"/>
          </a:solidFill>
          <a:latin typeface="+mn-lt"/>
        </a:defRPr>
      </a:lvl2pPr>
      <a:lvl3pPr marL="900113" indent="0" algn="just" rtl="0" eaLnBrk="0" fontAlgn="base" hangingPunct="0">
        <a:spcBef>
          <a:spcPct val="20000"/>
        </a:spcBef>
        <a:spcAft>
          <a:spcPct val="0"/>
        </a:spcAft>
        <a:buFont typeface="Wingdings" pitchFamily="2" charset="2"/>
        <a:defRPr sz="2400">
          <a:solidFill>
            <a:schemeClr val="tx1"/>
          </a:solidFill>
          <a:latin typeface="+mn-lt"/>
        </a:defRPr>
      </a:lvl3pPr>
      <a:lvl4pPr marL="1435100" indent="0" algn="just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4pPr>
      <a:lvl5pPr marL="1800225" indent="0" algn="just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just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just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just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just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1520" y="5630093"/>
            <a:ext cx="4032696" cy="7016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fr-FR" sz="3600" b="1" dirty="0">
                <a:solidFill>
                  <a:srgbClr val="E88A00"/>
                </a:solidFill>
                <a:latin typeface="Century Gothic" pitchFamily="34" charset="0"/>
              </a:rPr>
              <a:t>Olivier Decourt</a:t>
            </a:r>
          </a:p>
        </p:txBody>
      </p:sp>
      <p:sp>
        <p:nvSpPr>
          <p:cNvPr id="3077" name="Rectangle 3"/>
          <p:cNvSpPr>
            <a:spLocks noChangeArrowheads="1"/>
          </p:cNvSpPr>
          <p:nvPr/>
        </p:nvSpPr>
        <p:spPr bwMode="auto">
          <a:xfrm>
            <a:off x="0" y="6237288"/>
            <a:ext cx="9144000" cy="620712"/>
          </a:xfrm>
          <a:prstGeom prst="rect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800" b="1">
                <a:solidFill>
                  <a:srgbClr val="FFFFFF"/>
                </a:solidFill>
                <a:latin typeface="Century Gothic" pitchFamily="34" charset="0"/>
              </a:rPr>
              <a:t>http://www.od-datamining.com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9184" y="548680"/>
            <a:ext cx="8425631" cy="3448655"/>
          </a:xfrm>
        </p:spPr>
        <p:txBody>
          <a:bodyPr/>
          <a:lstStyle/>
          <a:p>
            <a:pPr algn="l" eaLnBrk="1" hangingPunct="1"/>
            <a:r>
              <a:rPr lang="fr-FR" sz="6000" b="1" dirty="0">
                <a:latin typeface="Franklin Gothic Medium" pitchFamily="34" charset="0"/>
              </a:rPr>
              <a:t>Initiation à la statistique, applications avec Excel </a:t>
            </a:r>
            <a:br>
              <a:rPr lang="fr-FR" sz="6000" b="1" dirty="0">
                <a:latin typeface="Franklin Gothic Medium" pitchFamily="34" charset="0"/>
              </a:rPr>
            </a:br>
            <a:r>
              <a:rPr lang="fr-FR" sz="4400" b="1">
                <a:latin typeface="Franklin Gothic Medium" pitchFamily="34" charset="0"/>
              </a:rPr>
              <a:t>partie 7 </a:t>
            </a:r>
            <a:r>
              <a:rPr lang="fr-FR" sz="4400" b="1" dirty="0">
                <a:latin typeface="Franklin Gothic Medium" pitchFamily="34" charset="0"/>
              </a:rPr>
              <a:t>: </a:t>
            </a:r>
            <a:br>
              <a:rPr lang="fr-FR" sz="4400" b="1" dirty="0">
                <a:latin typeface="Franklin Gothic Medium" pitchFamily="34" charset="0"/>
              </a:rPr>
            </a:br>
            <a:r>
              <a:rPr lang="fr-FR" sz="4400" b="1" dirty="0">
                <a:latin typeface="Franklin Gothic Medium" pitchFamily="34" charset="0"/>
              </a:rPr>
              <a:t>histogramme</a:t>
            </a:r>
            <a:endParaRPr lang="fr-FR" sz="4400" i="1" dirty="0">
              <a:latin typeface="Franklin Gothic Medium" pitchFamily="34" charset="0"/>
            </a:endParaRPr>
          </a:p>
        </p:txBody>
      </p:sp>
      <p:pic>
        <p:nvPicPr>
          <p:cNvPr id="6" name="Image 5" descr="Une image contenant eau, ciel, montagne, extérieur&#10;&#10;Description générée automatiquement">
            <a:extLst>
              <a:ext uri="{FF2B5EF4-FFF2-40B4-BE49-F238E27FC236}">
                <a16:creationId xmlns:a16="http://schemas.microsoft.com/office/drawing/2014/main" id="{18768314-E3AD-4AD4-82A9-6464A275BC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2481127"/>
            <a:ext cx="5148064" cy="3448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189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/>
              <a:t>Contenu</a:t>
            </a:r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fr-FR" dirty="0">
                <a:solidFill>
                  <a:schemeClr val="bg1">
                    <a:lumMod val="75000"/>
                  </a:schemeClr>
                </a:solidFill>
              </a:rPr>
              <a:t>Vocabulaire et outils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/>
              <a:t>Résumer (une information)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>
                <a:solidFill>
                  <a:schemeClr val="bg1">
                    <a:lumMod val="75000"/>
                  </a:schemeClr>
                </a:solidFill>
              </a:rPr>
              <a:t>Comparer (deux informations ou plus)</a:t>
            </a:r>
          </a:p>
        </p:txBody>
      </p:sp>
    </p:spTree>
    <p:extLst>
      <p:ext uri="{BB962C8B-B14F-4D97-AF65-F5344CB8AC3E}">
        <p14:creationId xmlns:p14="http://schemas.microsoft.com/office/powerpoint/2010/main" val="755352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2.3- Représentations graphiques (2/3)</a:t>
            </a:r>
          </a:p>
        </p:txBody>
      </p:sp>
      <p:sp>
        <p:nvSpPr>
          <p:cNvPr id="320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1303338"/>
          </a:xfrm>
        </p:spPr>
        <p:txBody>
          <a:bodyPr/>
          <a:lstStyle/>
          <a:p>
            <a:r>
              <a:rPr lang="fr-FR" b="1" dirty="0"/>
              <a:t>Informations quantitatives</a:t>
            </a:r>
            <a:endParaRPr lang="fr-FR" dirty="0"/>
          </a:p>
          <a:p>
            <a:pPr>
              <a:buFontTx/>
              <a:buChar char="•"/>
            </a:pPr>
            <a:r>
              <a:rPr lang="fr-FR" dirty="0"/>
              <a:t>Mise en tranches + diagramme en bâtons = histogramme</a:t>
            </a:r>
          </a:p>
        </p:txBody>
      </p:sp>
      <p:pic>
        <p:nvPicPr>
          <p:cNvPr id="4321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717032"/>
            <a:ext cx="6581775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6084351" y="3295018"/>
            <a:ext cx="127381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1200" dirty="0">
                <a:solidFill>
                  <a:schemeClr val="bg2"/>
                </a:solidFill>
                <a:latin typeface="Tahoma" pitchFamily="34" charset="0"/>
              </a:rPr>
              <a:t>Tranche ]0;500]</a:t>
            </a:r>
          </a:p>
        </p:txBody>
      </p:sp>
      <p:sp>
        <p:nvSpPr>
          <p:cNvPr id="10" name="Line 5"/>
          <p:cNvSpPr>
            <a:spLocks noChangeShapeType="1"/>
          </p:cNvSpPr>
          <p:nvPr/>
        </p:nvSpPr>
        <p:spPr bwMode="auto">
          <a:xfrm flipH="1">
            <a:off x="3852101" y="3548953"/>
            <a:ext cx="2232250" cy="74093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pic>
        <p:nvPicPr>
          <p:cNvPr id="43213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5200650"/>
            <a:ext cx="2743200" cy="165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2915816" y="5798491"/>
            <a:ext cx="295232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fr-FR" sz="1200" dirty="0">
                <a:latin typeface="Tahoma" pitchFamily="34" charset="0"/>
              </a:rPr>
              <a:t>Ci-dessus via Utilitaire d’analyse</a:t>
            </a:r>
          </a:p>
          <a:p>
            <a:r>
              <a:rPr lang="fr-FR" sz="1200" dirty="0">
                <a:latin typeface="Tahoma" pitchFamily="34" charset="0"/>
              </a:rPr>
              <a:t>Ci-contre via Insertion &gt; Histogramme dans Excel 2016 (choix des tranches via le menu de personnalisation de l’axe X)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Impact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927</TotalTime>
  <Words>85</Words>
  <Application>Microsoft Office PowerPoint</Application>
  <PresentationFormat>Affichage à l'écran (4:3)</PresentationFormat>
  <Paragraphs>13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10" baseType="lpstr">
      <vt:lpstr>Century Gothic</vt:lpstr>
      <vt:lpstr>Franklin Gothic Medium</vt:lpstr>
      <vt:lpstr>Impact</vt:lpstr>
      <vt:lpstr>Tahoma</vt:lpstr>
      <vt:lpstr>Times New Roman</vt:lpstr>
      <vt:lpstr>Wingdings</vt:lpstr>
      <vt:lpstr>Modèle par défaut</vt:lpstr>
      <vt:lpstr>Initiation à la statistique, applications avec Excel  partie 7 :  histogramme</vt:lpstr>
      <vt:lpstr>Contenu</vt:lpstr>
      <vt:lpstr>2.3- Représentations graphiques (2/3)</vt:lpstr>
    </vt:vector>
  </TitlesOfParts>
  <Company>Olivier Decourt SARL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Initiation à R  partie 7 : formules (texte)</dc:title>
  <dc:creator>Olivier Decourt</dc:creator>
  <cp:lastModifiedBy>Olivier decourt</cp:lastModifiedBy>
  <cp:revision>30</cp:revision>
  <dcterms:created xsi:type="dcterms:W3CDTF">2020-05-05T19:38:15Z</dcterms:created>
  <dcterms:modified xsi:type="dcterms:W3CDTF">2021-10-05T06:24:40Z</dcterms:modified>
</cp:coreProperties>
</file>