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356" r:id="rId4"/>
    <p:sldId id="357" r:id="rId5"/>
    <p:sldId id="360" r:id="rId6"/>
    <p:sldId id="362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1" autoAdjust="0"/>
    <p:restoredTop sz="94660"/>
  </p:normalViewPr>
  <p:slideViewPr>
    <p:cSldViewPr>
      <p:cViewPr varScale="1">
        <p:scale>
          <a:sx n="84" d="100"/>
          <a:sy n="84" d="100"/>
        </p:scale>
        <p:origin x="1188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 userDrawn="1"/>
        </p:nvSpPr>
        <p:spPr bwMode="auto">
          <a:xfrm>
            <a:off x="2362200" y="6248400"/>
            <a:ext cx="609600" cy="609600"/>
          </a:xfrm>
          <a:prstGeom prst="ellipse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 userDrawn="1"/>
        </p:nvSpPr>
        <p:spPr bwMode="auto">
          <a:xfrm>
            <a:off x="0" y="6248400"/>
            <a:ext cx="2667000" cy="609600"/>
          </a:xfrm>
          <a:prstGeom prst="rect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762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EAEAEA"/>
                </a:solidFill>
                <a:latin typeface="Impact" pitchFamily="34" charset="0"/>
              </a:rPr>
              <a:t>Olivier Decourt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EAEAEA"/>
                </a:solidFill>
                <a:latin typeface="Impact" pitchFamily="34" charset="0"/>
              </a:rPr>
              <a:t>http://www.od-datamining.com</a:t>
            </a:r>
          </a:p>
        </p:txBody>
      </p:sp>
      <p:grpSp>
        <p:nvGrpSpPr>
          <p:cNvPr id="7" name="Group 8"/>
          <p:cNvGrpSpPr>
            <a:grpSpLocks/>
          </p:cNvGrpSpPr>
          <p:nvPr userDrawn="1"/>
        </p:nvGrpSpPr>
        <p:grpSpPr bwMode="auto">
          <a:xfrm>
            <a:off x="304800" y="0"/>
            <a:ext cx="8839200" cy="304800"/>
            <a:chOff x="192" y="0"/>
            <a:chExt cx="5568" cy="192"/>
          </a:xfrm>
          <a:solidFill>
            <a:srgbClr val="E88A00"/>
          </a:solidFill>
        </p:grpSpPr>
        <p:sp>
          <p:nvSpPr>
            <p:cNvPr id="8" name="Oval 9"/>
            <p:cNvSpPr>
              <a:spLocks noChangeArrowheads="1"/>
            </p:cNvSpPr>
            <p:nvPr userDrawn="1"/>
          </p:nvSpPr>
          <p:spPr bwMode="auto">
            <a:xfrm flipH="1">
              <a:off x="192" y="0"/>
              <a:ext cx="192" cy="19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0"/>
            <p:cNvSpPr>
              <a:spLocks noChangeArrowheads="1"/>
            </p:cNvSpPr>
            <p:nvPr userDrawn="1"/>
          </p:nvSpPr>
          <p:spPr bwMode="auto">
            <a:xfrm flipH="1">
              <a:off x="288" y="0"/>
              <a:ext cx="5472" cy="192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717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noProof="0"/>
              <a:t>Cliquez pour modifier le style du titre du masque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fr-FR" noProof="0"/>
              <a:t>Cliquez pour modifier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3484934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24324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9279906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520023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206469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204886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51520" y="54868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pic>
        <p:nvPicPr>
          <p:cNvPr id="6" name="Image 5" descr="Une image contenant eau, ciel, montagne, extérieur&#10;&#10;Description générée automatiquement">
            <a:extLst>
              <a:ext uri="{FF2B5EF4-FFF2-40B4-BE49-F238E27FC236}">
                <a16:creationId xmlns:a16="http://schemas.microsoft.com/office/drawing/2014/main" id="{97BBB675-05E3-44A8-97DA-5B7E912471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716649"/>
            <a:ext cx="5148064" cy="3448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849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986522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182931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210516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4784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874095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114855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val 12"/>
          <p:cNvSpPr>
            <a:spLocks noChangeArrowheads="1"/>
          </p:cNvSpPr>
          <p:nvPr userDrawn="1"/>
        </p:nvSpPr>
        <p:spPr bwMode="auto">
          <a:xfrm>
            <a:off x="2362200" y="6248400"/>
            <a:ext cx="609600" cy="609600"/>
          </a:xfrm>
          <a:prstGeom prst="ellipse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27" name="Rectangle 11"/>
          <p:cNvSpPr>
            <a:spLocks noChangeArrowheads="1"/>
          </p:cNvSpPr>
          <p:nvPr userDrawn="1"/>
        </p:nvSpPr>
        <p:spPr bwMode="auto">
          <a:xfrm>
            <a:off x="0" y="6248400"/>
            <a:ext cx="2667000" cy="609600"/>
          </a:xfrm>
          <a:prstGeom prst="rect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 du masque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030" name="Oval 9"/>
          <p:cNvSpPr>
            <a:spLocks noChangeArrowheads="1"/>
          </p:cNvSpPr>
          <p:nvPr userDrawn="1"/>
        </p:nvSpPr>
        <p:spPr bwMode="auto">
          <a:xfrm>
            <a:off x="8566150" y="6281738"/>
            <a:ext cx="533400" cy="533400"/>
          </a:xfrm>
          <a:prstGeom prst="ellipse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BB3120CF-694A-4E92-811D-FCB688A88244}" type="slidenum">
              <a:rPr lang="fr-FR" sz="1200" b="1">
                <a:solidFill>
                  <a:srgbClr val="FFFFFF"/>
                </a:solidFill>
                <a:cs typeface="Tahoma" pitchFamily="34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sz="2000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031" name="Rectangle 10"/>
          <p:cNvSpPr>
            <a:spLocks noChangeArrowheads="1"/>
          </p:cNvSpPr>
          <p:nvPr/>
        </p:nvSpPr>
        <p:spPr bwMode="auto">
          <a:xfrm>
            <a:off x="762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FFFFFF"/>
                </a:solidFill>
                <a:latin typeface="Impact" pitchFamily="34" charset="0"/>
              </a:rPr>
              <a:t>Olivier </a:t>
            </a:r>
            <a:r>
              <a:rPr lang="fr-FR" sz="1400" dirty="0" err="1">
                <a:solidFill>
                  <a:srgbClr val="FFFFFF"/>
                </a:solidFill>
                <a:latin typeface="Impact" pitchFamily="34" charset="0"/>
              </a:rPr>
              <a:t>Decourt</a:t>
            </a:r>
            <a:endParaRPr lang="fr-FR" sz="1400" dirty="0">
              <a:solidFill>
                <a:srgbClr val="FFFFFF"/>
              </a:solidFill>
              <a:latin typeface="Impact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FFFFFF"/>
                </a:solidFill>
                <a:latin typeface="Impact" pitchFamily="34" charset="0"/>
              </a:rPr>
              <a:t>http://www.od-datamining.com</a:t>
            </a:r>
          </a:p>
        </p:txBody>
      </p:sp>
      <p:grpSp>
        <p:nvGrpSpPr>
          <p:cNvPr id="1032" name="Group 19"/>
          <p:cNvGrpSpPr>
            <a:grpSpLocks/>
          </p:cNvGrpSpPr>
          <p:nvPr userDrawn="1"/>
        </p:nvGrpSpPr>
        <p:grpSpPr bwMode="auto">
          <a:xfrm>
            <a:off x="304800" y="0"/>
            <a:ext cx="8839200" cy="304800"/>
            <a:chOff x="192" y="0"/>
            <a:chExt cx="5568" cy="192"/>
          </a:xfrm>
          <a:solidFill>
            <a:srgbClr val="E88A00"/>
          </a:solidFill>
        </p:grpSpPr>
        <p:sp>
          <p:nvSpPr>
            <p:cNvPr id="1034" name="Oval 15"/>
            <p:cNvSpPr>
              <a:spLocks noChangeArrowheads="1"/>
            </p:cNvSpPr>
            <p:nvPr userDrawn="1"/>
          </p:nvSpPr>
          <p:spPr bwMode="auto">
            <a:xfrm flipH="1">
              <a:off x="192" y="0"/>
              <a:ext cx="192" cy="19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1200" b="1">
                <a:solidFill>
                  <a:srgbClr val="FFFFFF"/>
                </a:solidFill>
                <a:cs typeface="Tahoma" pitchFamily="34" charset="0"/>
              </a:endParaRPr>
            </a:p>
          </p:txBody>
        </p:sp>
        <p:sp>
          <p:nvSpPr>
            <p:cNvPr id="1035" name="Rectangle 16"/>
            <p:cNvSpPr>
              <a:spLocks noChangeArrowheads="1"/>
            </p:cNvSpPr>
            <p:nvPr userDrawn="1"/>
          </p:nvSpPr>
          <p:spPr bwMode="auto">
            <a:xfrm flipH="1">
              <a:off x="288" y="0"/>
              <a:ext cx="5472" cy="192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1200" b="1">
                <a:solidFill>
                  <a:srgbClr val="FFFFFF"/>
                </a:solidFill>
                <a:cs typeface="Tahoma" pitchFamily="34" charset="0"/>
              </a:endParaRPr>
            </a:p>
          </p:txBody>
        </p:sp>
      </p:grpSp>
      <p:sp>
        <p:nvSpPr>
          <p:cNvPr id="1033" name="Text Box 20"/>
          <p:cNvSpPr txBox="1">
            <a:spLocks noChangeArrowheads="1"/>
          </p:cNvSpPr>
          <p:nvPr userDrawn="1"/>
        </p:nvSpPr>
        <p:spPr bwMode="auto">
          <a:xfrm>
            <a:off x="1907704" y="0"/>
            <a:ext cx="7236296" cy="33655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600" dirty="0">
                <a:solidFill>
                  <a:srgbClr val="EAEAEA"/>
                </a:solidFill>
                <a:latin typeface="Impact" pitchFamily="34" charset="0"/>
              </a:rPr>
              <a:t>Initiation à la statistique, applications avec Excel / Banque de France</a:t>
            </a:r>
          </a:p>
        </p:txBody>
      </p:sp>
    </p:spTree>
    <p:extLst>
      <p:ext uri="{BB962C8B-B14F-4D97-AF65-F5344CB8AC3E}">
        <p14:creationId xmlns:p14="http://schemas.microsoft.com/office/powerpoint/2010/main" val="2255329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9pPr>
    </p:titleStyle>
    <p:bodyStyle>
      <a:lvl1pPr marL="0" indent="0" algn="just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534988" indent="0" algn="just" rtl="0" eaLnBrk="0" fontAlgn="base" hangingPunct="0">
        <a:spcBef>
          <a:spcPct val="20000"/>
        </a:spcBef>
        <a:spcAft>
          <a:spcPct val="0"/>
        </a:spcAft>
        <a:buFont typeface="Wingdings" pitchFamily="2" charset="2"/>
        <a:defRPr sz="2800">
          <a:solidFill>
            <a:schemeClr val="tx1"/>
          </a:solidFill>
          <a:latin typeface="+mn-lt"/>
        </a:defRPr>
      </a:lvl2pPr>
      <a:lvl3pPr marL="900113" indent="0" algn="just" rtl="0" eaLnBrk="0" fontAlgn="base" hangingPunct="0">
        <a:spcBef>
          <a:spcPct val="20000"/>
        </a:spcBef>
        <a:spcAft>
          <a:spcPct val="0"/>
        </a:spcAft>
        <a:buFont typeface="Wingdings" pitchFamily="2" charset="2"/>
        <a:defRPr sz="2400">
          <a:solidFill>
            <a:schemeClr val="tx1"/>
          </a:solidFill>
          <a:latin typeface="+mn-lt"/>
        </a:defRPr>
      </a:lvl3pPr>
      <a:lvl4pPr marL="1435100" indent="0" algn="just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4pPr>
      <a:lvl5pPr marL="1800225" indent="0" algn="just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1520" y="5630093"/>
            <a:ext cx="4032696" cy="7016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fr-FR" sz="3600" b="1" dirty="0">
                <a:solidFill>
                  <a:srgbClr val="E88A00"/>
                </a:solidFill>
                <a:latin typeface="Century Gothic" pitchFamily="34" charset="0"/>
              </a:rPr>
              <a:t>Olivier Decourt</a:t>
            </a:r>
          </a:p>
        </p:txBody>
      </p:sp>
      <p:sp>
        <p:nvSpPr>
          <p:cNvPr id="3077" name="Rectangle 3"/>
          <p:cNvSpPr>
            <a:spLocks noChangeArrowheads="1"/>
          </p:cNvSpPr>
          <p:nvPr/>
        </p:nvSpPr>
        <p:spPr bwMode="auto">
          <a:xfrm>
            <a:off x="0" y="6237288"/>
            <a:ext cx="9144000" cy="620712"/>
          </a:xfrm>
          <a:prstGeom prst="rect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800" b="1">
                <a:solidFill>
                  <a:srgbClr val="FFFFFF"/>
                </a:solidFill>
                <a:latin typeface="Century Gothic" pitchFamily="34" charset="0"/>
              </a:rPr>
              <a:t>http://www.od-datamining.com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9184" y="548680"/>
            <a:ext cx="8425631" cy="3240360"/>
          </a:xfrm>
        </p:spPr>
        <p:txBody>
          <a:bodyPr/>
          <a:lstStyle/>
          <a:p>
            <a:pPr algn="l" eaLnBrk="1" hangingPunct="1"/>
            <a:r>
              <a:rPr lang="fr-FR" sz="6000" b="1" dirty="0">
                <a:latin typeface="Franklin Gothic Medium" pitchFamily="34" charset="0"/>
              </a:rPr>
              <a:t>Initiation à la statistique, applications avec Excel </a:t>
            </a:r>
            <a:br>
              <a:rPr lang="fr-FR" sz="6000" b="1" dirty="0">
                <a:latin typeface="Franklin Gothic Medium" pitchFamily="34" charset="0"/>
              </a:rPr>
            </a:br>
            <a:r>
              <a:rPr lang="fr-FR" sz="4400" b="1" dirty="0">
                <a:latin typeface="Franklin Gothic Medium" pitchFamily="34" charset="0"/>
              </a:rPr>
              <a:t>partie 14 : </a:t>
            </a:r>
            <a:br>
              <a:rPr lang="fr-FR" sz="4400" b="1">
                <a:latin typeface="Franklin Gothic Medium" pitchFamily="34" charset="0"/>
              </a:rPr>
            </a:br>
            <a:r>
              <a:rPr lang="fr-FR" sz="4400" b="1">
                <a:latin typeface="Franklin Gothic Medium" pitchFamily="34" charset="0"/>
              </a:rPr>
              <a:t>corrélation</a:t>
            </a:r>
            <a:endParaRPr lang="fr-FR" sz="4400" i="1" dirty="0">
              <a:latin typeface="Franklin Gothic Medium" pitchFamily="34" charset="0"/>
            </a:endParaRPr>
          </a:p>
        </p:txBody>
      </p:sp>
      <p:pic>
        <p:nvPicPr>
          <p:cNvPr id="6" name="Image 5" descr="Une image contenant eau, ciel, montagne, extérieur&#10;&#10;Description générée automatiquement">
            <a:extLst>
              <a:ext uri="{FF2B5EF4-FFF2-40B4-BE49-F238E27FC236}">
                <a16:creationId xmlns:a16="http://schemas.microsoft.com/office/drawing/2014/main" id="{18768314-E3AD-4AD4-82A9-6464A275BC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481127"/>
            <a:ext cx="5148064" cy="3448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189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/>
              <a:t>Contenu</a:t>
            </a: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fr-FR" dirty="0">
                <a:solidFill>
                  <a:schemeClr val="bg1">
                    <a:lumMod val="75000"/>
                  </a:schemeClr>
                </a:solidFill>
              </a:rPr>
              <a:t>Vocabulaire et outils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>
                <a:solidFill>
                  <a:schemeClr val="bg1">
                    <a:lumMod val="75000"/>
                  </a:schemeClr>
                </a:solidFill>
              </a:rPr>
              <a:t>Résumer (une information)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Comparer (deux informations ou plus)</a:t>
            </a:r>
          </a:p>
        </p:txBody>
      </p:sp>
    </p:spTree>
    <p:extLst>
      <p:ext uri="{BB962C8B-B14F-4D97-AF65-F5344CB8AC3E}">
        <p14:creationId xmlns:p14="http://schemas.microsoft.com/office/powerpoint/2010/main" val="755352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3.5- Corrélations (1/4)</a:t>
            </a:r>
          </a:p>
        </p:txBody>
      </p:sp>
      <p:sp>
        <p:nvSpPr>
          <p:cNvPr id="359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970088"/>
            <a:ext cx="7772400" cy="3771900"/>
          </a:xfrm>
        </p:spPr>
        <p:txBody>
          <a:bodyPr/>
          <a:lstStyle/>
          <a:p>
            <a:pPr lvl="1">
              <a:lnSpc>
                <a:spcPct val="90000"/>
              </a:lnSpc>
              <a:buFont typeface="Wingdings" pitchFamily="2" charset="2"/>
              <a:buChar char="±"/>
            </a:pPr>
            <a:r>
              <a:rPr lang="fr-FR" dirty="0"/>
              <a:t> Échelle de -1 à 1</a:t>
            </a:r>
          </a:p>
          <a:p>
            <a:pPr lvl="2">
              <a:lnSpc>
                <a:spcPct val="90000"/>
              </a:lnSpc>
              <a:buFont typeface="Wingdings" pitchFamily="2" charset="2"/>
              <a:buChar char="ð"/>
            </a:pPr>
            <a:r>
              <a:rPr lang="fr-FR" dirty="0"/>
              <a:t> proche de 0 = pas de lien</a:t>
            </a:r>
          </a:p>
          <a:p>
            <a:pPr lvl="2">
              <a:lnSpc>
                <a:spcPct val="90000"/>
              </a:lnSpc>
              <a:buFont typeface="Wingdings" pitchFamily="2" charset="2"/>
              <a:buChar char="ð"/>
            </a:pPr>
            <a:r>
              <a:rPr lang="fr-FR" dirty="0"/>
              <a:t> proche de 1 en valeur absolue= fort lien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±"/>
            </a:pPr>
            <a:endParaRPr lang="fr-FR" dirty="0"/>
          </a:p>
          <a:p>
            <a:pPr lvl="1">
              <a:lnSpc>
                <a:spcPct val="90000"/>
              </a:lnSpc>
              <a:buFont typeface="Wingdings" pitchFamily="2" charset="2"/>
              <a:buChar char="±"/>
            </a:pPr>
            <a:r>
              <a:rPr lang="fr-FR" dirty="0"/>
              <a:t>La + courante : corrélation de Pearson</a:t>
            </a:r>
          </a:p>
          <a:p>
            <a:pPr lvl="2">
              <a:lnSpc>
                <a:spcPct val="90000"/>
              </a:lnSpc>
              <a:buFont typeface="Wingdings" pitchFamily="2" charset="2"/>
              <a:buChar char="ð"/>
            </a:pPr>
            <a:r>
              <a:rPr lang="fr-FR" dirty="0"/>
              <a:t> sensible aux valeurs atypiques</a:t>
            </a:r>
          </a:p>
          <a:p>
            <a:pPr lvl="2" algn="l">
              <a:lnSpc>
                <a:spcPct val="90000"/>
              </a:lnSpc>
              <a:buFont typeface="Wingdings" pitchFamily="2" charset="2"/>
              <a:buChar char="ð"/>
            </a:pPr>
            <a:r>
              <a:rPr lang="fr-FR" dirty="0"/>
              <a:t> recherche des liens </a:t>
            </a:r>
            <a:r>
              <a:rPr lang="fr-FR" b="1" dirty="0"/>
              <a:t>linéaires </a:t>
            </a:r>
            <a:r>
              <a:rPr lang="fr-FR" dirty="0"/>
              <a:t>uniquement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±"/>
            </a:pPr>
            <a:r>
              <a:rPr lang="fr-FR" dirty="0"/>
              <a:t> La + robuste : corrélation de Pearson</a:t>
            </a:r>
            <a:endParaRPr lang="fr-FR" dirty="0">
              <a:latin typeface="Symbol" pitchFamily="18" charset="2"/>
            </a:endParaRPr>
          </a:p>
        </p:txBody>
      </p:sp>
      <p:grpSp>
        <p:nvGrpSpPr>
          <p:cNvPr id="359432" name="Group 8"/>
          <p:cNvGrpSpPr>
            <a:grpSpLocks/>
          </p:cNvGrpSpPr>
          <p:nvPr/>
        </p:nvGrpSpPr>
        <p:grpSpPr bwMode="auto">
          <a:xfrm>
            <a:off x="4355976" y="5589240"/>
            <a:ext cx="3600450" cy="936625"/>
            <a:chOff x="3016" y="3430"/>
            <a:chExt cx="2268" cy="590"/>
          </a:xfrm>
        </p:grpSpPr>
        <p:grpSp>
          <p:nvGrpSpPr>
            <p:cNvPr id="359430" name="Group 6"/>
            <p:cNvGrpSpPr>
              <a:grpSpLocks/>
            </p:cNvGrpSpPr>
            <p:nvPr/>
          </p:nvGrpSpPr>
          <p:grpSpPr bwMode="auto">
            <a:xfrm>
              <a:off x="3107" y="3521"/>
              <a:ext cx="2097" cy="419"/>
              <a:chOff x="3424" y="3158"/>
              <a:chExt cx="2097" cy="419"/>
            </a:xfrm>
          </p:grpSpPr>
          <p:sp>
            <p:nvSpPr>
              <p:cNvPr id="359428" name="Text Box 4"/>
              <p:cNvSpPr txBox="1">
                <a:spLocks noChangeArrowheads="1"/>
              </p:cNvSpPr>
              <p:nvPr/>
            </p:nvSpPr>
            <p:spPr bwMode="auto">
              <a:xfrm>
                <a:off x="3878" y="3204"/>
                <a:ext cx="1643" cy="327"/>
              </a:xfrm>
              <a:prstGeom prst="rect">
                <a:avLst/>
              </a:prstGeom>
              <a:solidFill>
                <a:srgbClr val="FF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fr-FR" sz="2800">
                    <a:latin typeface="Tahoma" pitchFamily="34" charset="0"/>
                  </a:rPr>
                  <a:t>Lien </a:t>
                </a:r>
                <a:r>
                  <a:rPr lang="fr-FR" sz="2800">
                    <a:latin typeface="Tahoma" pitchFamily="34" charset="0"/>
                    <a:sym typeface="Symbol" pitchFamily="18" charset="2"/>
                  </a:rPr>
                  <a:t> </a:t>
                </a:r>
                <a:r>
                  <a:rPr lang="fr-FR" sz="2800">
                    <a:latin typeface="Tahoma" pitchFamily="34" charset="0"/>
                  </a:rPr>
                  <a:t>causalité</a:t>
                </a:r>
              </a:p>
            </p:txBody>
          </p:sp>
          <p:pic>
            <p:nvPicPr>
              <p:cNvPr id="359429" name="Picture 5" descr="attention"/>
              <p:cNvPicPr>
                <a:picLocks noChangeAspect="1" noChangeArrowheads="1"/>
              </p:cNvPicPr>
              <p:nvPr/>
            </p:nvPicPr>
            <p:blipFill>
              <a:blip r:embed="rId2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24" y="3158"/>
                <a:ext cx="453" cy="41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359431" name="Rectangle 7"/>
            <p:cNvSpPr>
              <a:spLocks noChangeArrowheads="1"/>
            </p:cNvSpPr>
            <p:nvPr/>
          </p:nvSpPr>
          <p:spPr bwMode="auto">
            <a:xfrm>
              <a:off x="3016" y="3430"/>
              <a:ext cx="2268" cy="590"/>
            </a:xfrm>
            <a:prstGeom prst="rect">
              <a:avLst/>
            </a:prstGeom>
            <a:noFill/>
            <a:ln w="38100">
              <a:solidFill>
                <a:srgbClr val="00E2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3.5- Corrélations (2/4)</a:t>
            </a:r>
          </a:p>
        </p:txBody>
      </p:sp>
      <p:pic>
        <p:nvPicPr>
          <p:cNvPr id="360453" name="Picture 5" descr="SGPlot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700213"/>
            <a:ext cx="4725988" cy="354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0455" name="Picture 7" descr="SGPlot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2924175"/>
            <a:ext cx="4941887" cy="3706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3.5- Corrélations (3/4)</a:t>
            </a:r>
          </a:p>
        </p:txBody>
      </p:sp>
      <p:pic>
        <p:nvPicPr>
          <p:cNvPr id="367623" name="Picture 7" descr="SGPlot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557338"/>
            <a:ext cx="4752975" cy="3565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7622" name="Picture 6" descr="SGPlot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2708275"/>
            <a:ext cx="4627562" cy="3471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7624" name="Rectangle 8"/>
          <p:cNvSpPr>
            <a:spLocks noChangeArrowheads="1"/>
          </p:cNvSpPr>
          <p:nvPr/>
        </p:nvSpPr>
        <p:spPr bwMode="auto">
          <a:xfrm>
            <a:off x="179388" y="5300663"/>
            <a:ext cx="3887787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just">
              <a:spcBef>
                <a:spcPct val="20000"/>
              </a:spcBef>
            </a:pPr>
            <a:r>
              <a:rPr lang="fr-FR" sz="2400" b="1">
                <a:latin typeface="Tahoma" pitchFamily="34" charset="0"/>
              </a:rPr>
              <a:t>Corrélation </a:t>
            </a:r>
            <a:r>
              <a:rPr lang="fr-FR" sz="2400">
                <a:latin typeface="Tahoma" pitchFamily="34" charset="0"/>
              </a:rPr>
              <a:t>= </a:t>
            </a:r>
          </a:p>
          <a:p>
            <a:pPr marL="342900" indent="-342900" algn="just">
              <a:spcBef>
                <a:spcPct val="20000"/>
              </a:spcBef>
            </a:pPr>
            <a:r>
              <a:rPr lang="fr-FR" sz="2400">
                <a:latin typeface="Tahoma" pitchFamily="34" charset="0"/>
              </a:rPr>
              <a:t>mesure de lien </a:t>
            </a:r>
            <a:r>
              <a:rPr lang="fr-FR" sz="2400" i="1">
                <a:latin typeface="Tahoma" pitchFamily="34" charset="0"/>
              </a:rPr>
              <a:t>linéaire</a:t>
            </a:r>
            <a:endParaRPr lang="fr-FR" sz="2400"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3.5- </a:t>
            </a:r>
            <a:r>
              <a:rPr lang="fr-FR" dirty="0"/>
              <a:t>Corrélations (4/4)</a:t>
            </a:r>
          </a:p>
        </p:txBody>
      </p:sp>
      <p:sp>
        <p:nvSpPr>
          <p:cNvPr id="369685" name="Rectangle 21"/>
          <p:cNvSpPr>
            <a:spLocks noGrp="1" noChangeArrowheads="1"/>
          </p:cNvSpPr>
          <p:nvPr>
            <p:ph type="body" sz="half" idx="2"/>
          </p:nvPr>
        </p:nvSpPr>
        <p:spPr>
          <a:xfrm>
            <a:off x="611561" y="1981200"/>
            <a:ext cx="8208590" cy="4114800"/>
          </a:xfrm>
        </p:spPr>
        <p:txBody>
          <a:bodyPr/>
          <a:lstStyle/>
          <a:p>
            <a:pPr marL="0" indent="0"/>
            <a:r>
              <a:rPr lang="fr-FR" dirty="0"/>
              <a:t>Calcul du coefficient de Spearman</a:t>
            </a:r>
          </a:p>
          <a:p>
            <a:pPr marL="457200" lvl="1" indent="0">
              <a:buFont typeface="Wingdings" pitchFamily="2" charset="2"/>
              <a:buChar char="±"/>
            </a:pPr>
            <a:r>
              <a:rPr lang="fr-FR" dirty="0"/>
              <a:t> valeurs </a:t>
            </a:r>
            <a:r>
              <a:rPr lang="fr-FR" dirty="0">
                <a:sym typeface="Wingdings" pitchFamily="2" charset="2"/>
              </a:rPr>
              <a:t> rangs</a:t>
            </a:r>
          </a:p>
          <a:p>
            <a:pPr marL="457200" lvl="1" indent="0">
              <a:buFont typeface="Wingdings" pitchFamily="2" charset="2"/>
              <a:buChar char="±"/>
            </a:pPr>
            <a:r>
              <a:rPr lang="fr-FR" dirty="0">
                <a:sym typeface="Wingdings" pitchFamily="2" charset="2"/>
              </a:rPr>
              <a:t> valeurs extrêmes  rapprochées des autres, donc moins influentes</a:t>
            </a:r>
          </a:p>
          <a:p>
            <a:pPr marL="457200" lvl="1" indent="0">
              <a:buFont typeface="Wingdings" pitchFamily="2" charset="2"/>
              <a:buChar char="±"/>
            </a:pPr>
            <a:r>
              <a:rPr lang="fr-FR" dirty="0">
                <a:sym typeface="Wingdings" pitchFamily="2" charset="2"/>
              </a:rPr>
              <a:t> corrélation de Pearson calculée sur les rangs = corrélation de Spearman</a:t>
            </a:r>
          </a:p>
          <a:p>
            <a:pPr marL="457200" lvl="1" indent="0">
              <a:buFont typeface="Wingdings" pitchFamily="2" charset="2"/>
              <a:buChar char="±"/>
            </a:pPr>
            <a:endParaRPr lang="fr-FR" dirty="0">
              <a:sym typeface="Wingdings" pitchFamily="2" charset="2"/>
            </a:endParaRPr>
          </a:p>
          <a:p>
            <a:pPr marL="457200" lvl="1" indent="0">
              <a:buFont typeface="Wingdings" pitchFamily="2" charset="2"/>
              <a:buChar char="±"/>
            </a:pPr>
            <a:r>
              <a:rPr lang="fr-FR" dirty="0">
                <a:sym typeface="Wingdings" pitchFamily="2" charset="2"/>
              </a:rPr>
              <a:t> au lieu de repérer un lien linéaire, on cherche un lien monotone (toujours croissant / toujours décroissant)</a:t>
            </a:r>
            <a:endParaRPr lang="fr-F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Impact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936</TotalTime>
  <Words>172</Words>
  <Application>Microsoft Office PowerPoint</Application>
  <PresentationFormat>Affichage à l'écran (4:3)</PresentationFormat>
  <Paragraphs>28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4" baseType="lpstr">
      <vt:lpstr>Century Gothic</vt:lpstr>
      <vt:lpstr>Franklin Gothic Medium</vt:lpstr>
      <vt:lpstr>Impact</vt:lpstr>
      <vt:lpstr>Symbol</vt:lpstr>
      <vt:lpstr>Tahoma</vt:lpstr>
      <vt:lpstr>Times New Roman</vt:lpstr>
      <vt:lpstr>Wingdings</vt:lpstr>
      <vt:lpstr>Modèle par défaut</vt:lpstr>
      <vt:lpstr>Initiation à la statistique, applications avec Excel  partie 14 :  corrélation</vt:lpstr>
      <vt:lpstr>Contenu</vt:lpstr>
      <vt:lpstr>3.5- Corrélations (1/4)</vt:lpstr>
      <vt:lpstr>3.5- Corrélations (2/4)</vt:lpstr>
      <vt:lpstr>3.5- Corrélations (3/4)</vt:lpstr>
      <vt:lpstr>3.5- Corrélations (4/4)</vt:lpstr>
    </vt:vector>
  </TitlesOfParts>
  <Company>Olivier Decourt SARL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Initiation à R  partie 7 : formules (texte)</dc:title>
  <dc:creator>Olivier Decourt</dc:creator>
  <cp:lastModifiedBy>Olivier decourt</cp:lastModifiedBy>
  <cp:revision>38</cp:revision>
  <dcterms:created xsi:type="dcterms:W3CDTF">2020-05-05T19:38:15Z</dcterms:created>
  <dcterms:modified xsi:type="dcterms:W3CDTF">2021-10-21T06:20:59Z</dcterms:modified>
</cp:coreProperties>
</file>