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26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744416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>
                <a:latin typeface="Franklin Gothic Medium" pitchFamily="34" charset="0"/>
              </a:rPr>
              <a:t>partie 8 </a:t>
            </a:r>
            <a:r>
              <a:rPr lang="fr-FR" sz="4400" b="1" dirty="0">
                <a:latin typeface="Franklin Gothic Medium" pitchFamily="34" charset="0"/>
              </a:rPr>
              <a:t>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boîte à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moustaches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2.3- Représentations graphiques (3/3)</a:t>
            </a:r>
          </a:p>
        </p:txBody>
      </p:sp>
      <p:sp>
        <p:nvSpPr>
          <p:cNvPr id="321558" name="Rectangle 22"/>
          <p:cNvSpPr>
            <a:spLocks noChangeArrowheads="1"/>
          </p:cNvSpPr>
          <p:nvPr/>
        </p:nvSpPr>
        <p:spPr bwMode="auto">
          <a:xfrm>
            <a:off x="2362449" y="3740150"/>
            <a:ext cx="1079500" cy="1439863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1559" name="Line 23"/>
          <p:cNvSpPr>
            <a:spLocks noChangeShapeType="1"/>
          </p:cNvSpPr>
          <p:nvPr/>
        </p:nvSpPr>
        <p:spPr bwMode="auto">
          <a:xfrm>
            <a:off x="2362449" y="460375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60" name="Line 24"/>
          <p:cNvSpPr>
            <a:spLocks noChangeShapeType="1"/>
          </p:cNvSpPr>
          <p:nvPr/>
        </p:nvSpPr>
        <p:spPr bwMode="auto">
          <a:xfrm>
            <a:off x="2649786" y="330676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61" name="Line 25"/>
          <p:cNvSpPr>
            <a:spLocks noChangeShapeType="1"/>
          </p:cNvSpPr>
          <p:nvPr/>
        </p:nvSpPr>
        <p:spPr bwMode="auto">
          <a:xfrm>
            <a:off x="2902199" y="33067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62" name="Line 26"/>
          <p:cNvSpPr>
            <a:spLocks noChangeShapeType="1"/>
          </p:cNvSpPr>
          <p:nvPr/>
        </p:nvSpPr>
        <p:spPr bwMode="auto">
          <a:xfrm>
            <a:off x="2902199" y="518001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63" name="Line 27"/>
          <p:cNvSpPr>
            <a:spLocks noChangeShapeType="1"/>
          </p:cNvSpPr>
          <p:nvPr/>
        </p:nvSpPr>
        <p:spPr bwMode="auto">
          <a:xfrm>
            <a:off x="2649786" y="53244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65" name="AutoShape 29"/>
          <p:cNvSpPr>
            <a:spLocks noChangeArrowheads="1"/>
          </p:cNvSpPr>
          <p:nvPr/>
        </p:nvSpPr>
        <p:spPr bwMode="auto">
          <a:xfrm>
            <a:off x="2829174" y="4243388"/>
            <a:ext cx="144462" cy="144462"/>
          </a:xfrm>
          <a:prstGeom prst="diamond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1566" name="Oval 30"/>
          <p:cNvSpPr>
            <a:spLocks noChangeArrowheads="1"/>
          </p:cNvSpPr>
          <p:nvPr/>
        </p:nvSpPr>
        <p:spPr bwMode="auto">
          <a:xfrm>
            <a:off x="2829174" y="2516188"/>
            <a:ext cx="144462" cy="144462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1567" name="Oval 31"/>
          <p:cNvSpPr>
            <a:spLocks noChangeArrowheads="1"/>
          </p:cNvSpPr>
          <p:nvPr/>
        </p:nvSpPr>
        <p:spPr bwMode="auto">
          <a:xfrm>
            <a:off x="2829174" y="2698750"/>
            <a:ext cx="144462" cy="144463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1569" name="Line 33"/>
          <p:cNvSpPr>
            <a:spLocks noChangeShapeType="1"/>
          </p:cNvSpPr>
          <p:nvPr/>
        </p:nvSpPr>
        <p:spPr bwMode="auto">
          <a:xfrm flipH="1">
            <a:off x="3657849" y="51800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70" name="Line 34"/>
          <p:cNvSpPr>
            <a:spLocks noChangeShapeType="1"/>
          </p:cNvSpPr>
          <p:nvPr/>
        </p:nvSpPr>
        <p:spPr bwMode="auto">
          <a:xfrm flipH="1">
            <a:off x="3657849" y="460375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71" name="Line 35"/>
          <p:cNvSpPr>
            <a:spLocks noChangeShapeType="1"/>
          </p:cNvSpPr>
          <p:nvPr/>
        </p:nvSpPr>
        <p:spPr bwMode="auto">
          <a:xfrm flipH="1">
            <a:off x="3657849" y="374015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72" name="Line 36"/>
          <p:cNvSpPr>
            <a:spLocks noChangeShapeType="1"/>
          </p:cNvSpPr>
          <p:nvPr/>
        </p:nvSpPr>
        <p:spPr bwMode="auto">
          <a:xfrm flipH="1">
            <a:off x="3657849" y="460375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73" name="Line 37"/>
          <p:cNvSpPr>
            <a:spLocks noChangeShapeType="1"/>
          </p:cNvSpPr>
          <p:nvPr/>
        </p:nvSpPr>
        <p:spPr bwMode="auto">
          <a:xfrm flipH="1">
            <a:off x="3657849" y="431482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74" name="Line 38"/>
          <p:cNvSpPr>
            <a:spLocks noChangeShapeType="1"/>
          </p:cNvSpPr>
          <p:nvPr/>
        </p:nvSpPr>
        <p:spPr bwMode="auto">
          <a:xfrm flipH="1">
            <a:off x="3657849" y="27463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75" name="AutoShape 39"/>
          <p:cNvSpPr>
            <a:spLocks/>
          </p:cNvSpPr>
          <p:nvPr/>
        </p:nvSpPr>
        <p:spPr bwMode="auto">
          <a:xfrm>
            <a:off x="2073524" y="5180013"/>
            <a:ext cx="73025" cy="144462"/>
          </a:xfrm>
          <a:prstGeom prst="leftBrace">
            <a:avLst>
              <a:gd name="adj1" fmla="val 164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1576" name="AutoShape 40"/>
          <p:cNvSpPr>
            <a:spLocks/>
          </p:cNvSpPr>
          <p:nvPr/>
        </p:nvSpPr>
        <p:spPr bwMode="auto">
          <a:xfrm>
            <a:off x="2075111" y="3308350"/>
            <a:ext cx="71438" cy="431800"/>
          </a:xfrm>
          <a:prstGeom prst="leftBrace">
            <a:avLst>
              <a:gd name="adj1" fmla="val 5037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1577" name="Text Box 41"/>
          <p:cNvSpPr txBox="1">
            <a:spLocks noChangeArrowheads="1"/>
          </p:cNvSpPr>
          <p:nvPr/>
        </p:nvSpPr>
        <p:spPr bwMode="auto">
          <a:xfrm>
            <a:off x="4357936" y="2571750"/>
            <a:ext cx="1646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Points atypiques</a:t>
            </a:r>
          </a:p>
        </p:txBody>
      </p:sp>
      <p:sp>
        <p:nvSpPr>
          <p:cNvPr id="321578" name="Text Box 42"/>
          <p:cNvSpPr txBox="1">
            <a:spLocks noChangeArrowheads="1"/>
          </p:cNvSpPr>
          <p:nvPr/>
        </p:nvSpPr>
        <p:spPr bwMode="auto">
          <a:xfrm>
            <a:off x="4307136" y="3524250"/>
            <a:ext cx="157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3</a:t>
            </a:r>
            <a:r>
              <a:rPr lang="fr-FR" sz="1600" baseline="30000">
                <a:latin typeface="Tahoma" pitchFamily="34" charset="0"/>
              </a:rPr>
              <a:t>e</a:t>
            </a:r>
            <a:r>
              <a:rPr lang="fr-FR" sz="1600">
                <a:latin typeface="Tahoma" pitchFamily="34" charset="0"/>
              </a:rPr>
              <a:t> quartile (Q3)</a:t>
            </a:r>
          </a:p>
        </p:txBody>
      </p:sp>
      <p:sp>
        <p:nvSpPr>
          <p:cNvPr id="321579" name="Text Box 43"/>
          <p:cNvSpPr txBox="1">
            <a:spLocks noChangeArrowheads="1"/>
          </p:cNvSpPr>
          <p:nvPr/>
        </p:nvSpPr>
        <p:spPr bwMode="auto">
          <a:xfrm>
            <a:off x="4307136" y="4171950"/>
            <a:ext cx="992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Moyenne</a:t>
            </a:r>
          </a:p>
        </p:txBody>
      </p:sp>
      <p:sp>
        <p:nvSpPr>
          <p:cNvPr id="321580" name="Text Box 44"/>
          <p:cNvSpPr txBox="1">
            <a:spLocks noChangeArrowheads="1"/>
          </p:cNvSpPr>
          <p:nvPr/>
        </p:nvSpPr>
        <p:spPr bwMode="auto">
          <a:xfrm>
            <a:off x="4307136" y="4460875"/>
            <a:ext cx="931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Médiane</a:t>
            </a:r>
          </a:p>
        </p:txBody>
      </p:sp>
      <p:sp>
        <p:nvSpPr>
          <p:cNvPr id="321581" name="Text Box 45"/>
          <p:cNvSpPr txBox="1">
            <a:spLocks noChangeArrowheads="1"/>
          </p:cNvSpPr>
          <p:nvPr/>
        </p:nvSpPr>
        <p:spPr bwMode="auto">
          <a:xfrm>
            <a:off x="4307136" y="5468938"/>
            <a:ext cx="1001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Minimum</a:t>
            </a:r>
          </a:p>
        </p:txBody>
      </p:sp>
      <p:sp>
        <p:nvSpPr>
          <p:cNvPr id="321583" name="Line 47"/>
          <p:cNvSpPr>
            <a:spLocks noChangeShapeType="1"/>
          </p:cNvSpPr>
          <p:nvPr/>
        </p:nvSpPr>
        <p:spPr bwMode="auto">
          <a:xfrm>
            <a:off x="2146549" y="37639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84" name="Text Box 48"/>
          <p:cNvSpPr txBox="1">
            <a:spLocks noChangeArrowheads="1"/>
          </p:cNvSpPr>
          <p:nvPr/>
        </p:nvSpPr>
        <p:spPr bwMode="auto">
          <a:xfrm>
            <a:off x="395536" y="3235325"/>
            <a:ext cx="15970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fr-FR" sz="1600">
                <a:latin typeface="Tahoma" pitchFamily="34" charset="0"/>
              </a:rPr>
              <a:t>Jusqu’au max </a:t>
            </a:r>
          </a:p>
          <a:p>
            <a:pPr algn="r"/>
            <a:r>
              <a:rPr lang="fr-FR" sz="1600">
                <a:latin typeface="Tahoma" pitchFamily="34" charset="0"/>
              </a:rPr>
              <a:t>ou 1,5x(Q3-Q1)</a:t>
            </a:r>
          </a:p>
        </p:txBody>
      </p:sp>
      <p:sp>
        <p:nvSpPr>
          <p:cNvPr id="321585" name="Text Box 49"/>
          <p:cNvSpPr txBox="1">
            <a:spLocks noChangeArrowheads="1"/>
          </p:cNvSpPr>
          <p:nvPr/>
        </p:nvSpPr>
        <p:spPr bwMode="auto">
          <a:xfrm>
            <a:off x="417761" y="4964113"/>
            <a:ext cx="15970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fr-FR" sz="1600">
                <a:latin typeface="Tahoma" pitchFamily="34" charset="0"/>
              </a:rPr>
              <a:t>Jusqu’au min </a:t>
            </a:r>
          </a:p>
          <a:p>
            <a:pPr algn="r"/>
            <a:r>
              <a:rPr lang="fr-FR" sz="1600">
                <a:latin typeface="Tahoma" pitchFamily="34" charset="0"/>
              </a:rPr>
              <a:t>ou 1,5x(Q3-Q1)</a:t>
            </a:r>
          </a:p>
        </p:txBody>
      </p:sp>
      <p:sp>
        <p:nvSpPr>
          <p:cNvPr id="321586" name="Text Box 50"/>
          <p:cNvSpPr txBox="1">
            <a:spLocks noChangeArrowheads="1"/>
          </p:cNvSpPr>
          <p:nvPr/>
        </p:nvSpPr>
        <p:spPr bwMode="auto">
          <a:xfrm>
            <a:off x="4307136" y="5011738"/>
            <a:ext cx="1628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1</a:t>
            </a:r>
            <a:r>
              <a:rPr lang="fr-FR" sz="1600" baseline="30000">
                <a:latin typeface="Tahoma" pitchFamily="34" charset="0"/>
              </a:rPr>
              <a:t>er</a:t>
            </a:r>
            <a:r>
              <a:rPr lang="fr-FR" sz="1600">
                <a:latin typeface="Tahoma" pitchFamily="34" charset="0"/>
              </a:rPr>
              <a:t> quartile (Q1)</a:t>
            </a:r>
          </a:p>
        </p:txBody>
      </p:sp>
      <p:sp>
        <p:nvSpPr>
          <p:cNvPr id="321587" name="Line 51"/>
          <p:cNvSpPr>
            <a:spLocks noChangeShapeType="1"/>
          </p:cNvSpPr>
          <p:nvPr/>
        </p:nvSpPr>
        <p:spPr bwMode="auto">
          <a:xfrm flipH="1">
            <a:off x="3657849" y="53244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88" name="Line 52"/>
          <p:cNvSpPr>
            <a:spLocks noChangeShapeType="1"/>
          </p:cNvSpPr>
          <p:nvPr/>
        </p:nvSpPr>
        <p:spPr bwMode="auto">
          <a:xfrm>
            <a:off x="3946774" y="5324475"/>
            <a:ext cx="3603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89" name="Text Box 53"/>
          <p:cNvSpPr txBox="1">
            <a:spLocks noChangeArrowheads="1"/>
          </p:cNvSpPr>
          <p:nvPr/>
        </p:nvSpPr>
        <p:spPr bwMode="auto">
          <a:xfrm>
            <a:off x="4357936" y="2124075"/>
            <a:ext cx="10493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Tahoma" pitchFamily="34" charset="0"/>
              </a:rPr>
              <a:t>Maximum</a:t>
            </a:r>
          </a:p>
        </p:txBody>
      </p:sp>
      <p:sp>
        <p:nvSpPr>
          <p:cNvPr id="321590" name="Line 54"/>
          <p:cNvSpPr>
            <a:spLocks noChangeShapeType="1"/>
          </p:cNvSpPr>
          <p:nvPr/>
        </p:nvSpPr>
        <p:spPr bwMode="auto">
          <a:xfrm flipH="1" flipV="1">
            <a:off x="3657849" y="26035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91" name="Line 55"/>
          <p:cNvSpPr>
            <a:spLocks noChangeShapeType="1"/>
          </p:cNvSpPr>
          <p:nvPr/>
        </p:nvSpPr>
        <p:spPr bwMode="auto">
          <a:xfrm flipV="1">
            <a:off x="3946774" y="2314575"/>
            <a:ext cx="3603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21592" name="Text Box 56"/>
          <p:cNvSpPr txBox="1">
            <a:spLocks noChangeArrowheads="1"/>
          </p:cNvSpPr>
          <p:nvPr/>
        </p:nvSpPr>
        <p:spPr bwMode="auto">
          <a:xfrm>
            <a:off x="973386" y="3956050"/>
            <a:ext cx="1041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fr-FR" sz="1600">
                <a:latin typeface="Tahoma" pitchFamily="34" charset="0"/>
              </a:rPr>
              <a:t>25% des </a:t>
            </a:r>
          </a:p>
          <a:p>
            <a:pPr algn="r"/>
            <a:r>
              <a:rPr lang="fr-FR" sz="1600">
                <a:latin typeface="Tahoma" pitchFamily="34" charset="0"/>
              </a:rPr>
              <a:t>individus</a:t>
            </a:r>
          </a:p>
        </p:txBody>
      </p:sp>
      <p:sp>
        <p:nvSpPr>
          <p:cNvPr id="321593" name="Rectangle 57"/>
          <p:cNvSpPr>
            <a:spLocks noGrp="1" noChangeArrowheads="1"/>
          </p:cNvSpPr>
          <p:nvPr>
            <p:ph type="body" idx="1"/>
          </p:nvPr>
        </p:nvSpPr>
        <p:spPr>
          <a:xfrm>
            <a:off x="685800" y="1628800"/>
            <a:ext cx="7772400" cy="727075"/>
          </a:xfrm>
        </p:spPr>
        <p:txBody>
          <a:bodyPr/>
          <a:lstStyle/>
          <a:p>
            <a:r>
              <a:rPr lang="fr-FR" dirty="0" err="1"/>
              <a:t>Boxplot</a:t>
            </a:r>
            <a:r>
              <a:rPr lang="fr-FR" dirty="0"/>
              <a:t> ou boîte à moustaches</a:t>
            </a: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6948884" y="3740922"/>
            <a:ext cx="1079500" cy="1439863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6948884" y="4604522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>
            <a:off x="7236221" y="258896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>
            <a:off x="7488634" y="2601913"/>
            <a:ext cx="0" cy="11390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7488634" y="5180785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>
            <a:off x="7236221" y="5325247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2" name="AutoShape 29"/>
          <p:cNvSpPr>
            <a:spLocks noChangeArrowheads="1"/>
          </p:cNvSpPr>
          <p:nvPr/>
        </p:nvSpPr>
        <p:spPr bwMode="auto">
          <a:xfrm>
            <a:off x="7415609" y="4244160"/>
            <a:ext cx="144462" cy="144462"/>
          </a:xfrm>
          <a:prstGeom prst="diamond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316378" y="5854921"/>
            <a:ext cx="381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ahoma" pitchFamily="34" charset="0"/>
                <a:ea typeface="Tahoma" pitchFamily="34" charset="0"/>
                <a:cs typeface="Tahoma" pitchFamily="34" charset="0"/>
              </a:rPr>
              <a:t>Excel 2016 : disponible en standard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5734565" y="5577922"/>
            <a:ext cx="3301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pitchFamily="34" charset="0"/>
                <a:ea typeface="Tahoma" pitchFamily="34" charset="0"/>
                <a:cs typeface="Tahoma" pitchFamily="34" charset="0"/>
              </a:rPr>
              <a:t>Variante simplifiée (moustaches jusqu’aux min et max) via bâtons empilés</a:t>
            </a:r>
          </a:p>
          <a:p>
            <a:r>
              <a:rPr lang="fr-FR" dirty="0">
                <a:latin typeface="Tahoma" pitchFamily="34" charset="0"/>
                <a:ea typeface="Tahoma" pitchFamily="34" charset="0"/>
                <a:cs typeface="Tahoma" pitchFamily="34" charset="0"/>
              </a:rPr>
              <a:t>(cf. tutoriel pas à pas)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113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8 :  boîte à moustaches</vt:lpstr>
      <vt:lpstr>Contenu</vt:lpstr>
      <vt:lpstr>2.3- Représentations graphiques (3/3)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31</cp:revision>
  <dcterms:created xsi:type="dcterms:W3CDTF">2020-05-05T19:38:15Z</dcterms:created>
  <dcterms:modified xsi:type="dcterms:W3CDTF">2021-10-05T06:24:34Z</dcterms:modified>
</cp:coreProperties>
</file>