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317" r:id="rId5"/>
    <p:sldId id="318" r:id="rId6"/>
    <p:sldId id="319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108" d="100"/>
          <a:sy n="108" d="100"/>
        </p:scale>
        <p:origin x="17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Olivier Decourt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EAEAEA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8" name="Oval 9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48493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32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799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00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64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04886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97BBB675-05E3-44A8-97DA-5B7E91247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16649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4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65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293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05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409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485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12"/>
          <p:cNvSpPr>
            <a:spLocks noChangeArrowheads="1"/>
          </p:cNvSpPr>
          <p:nvPr userDrawn="1"/>
        </p:nvSpPr>
        <p:spPr bwMode="auto">
          <a:xfrm>
            <a:off x="2362200" y="6248400"/>
            <a:ext cx="609600" cy="6096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6248400"/>
            <a:ext cx="2667000" cy="609600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30" name="Oval 9"/>
          <p:cNvSpPr>
            <a:spLocks noChangeArrowheads="1"/>
          </p:cNvSpPr>
          <p:nvPr userDrawn="1"/>
        </p:nvSpPr>
        <p:spPr bwMode="auto">
          <a:xfrm>
            <a:off x="8566150" y="6281738"/>
            <a:ext cx="533400" cy="533400"/>
          </a:xfrm>
          <a:prstGeom prst="ellipse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B3120CF-694A-4E92-811D-FCB688A88244}" type="slidenum">
              <a:rPr lang="fr-FR" sz="1200" b="1">
                <a:solidFill>
                  <a:srgbClr val="FFFFFF"/>
                </a:solidFill>
                <a:cs typeface="Tahoma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76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Olivier </a:t>
            </a:r>
            <a:r>
              <a:rPr lang="fr-FR" sz="1400" dirty="0" err="1">
                <a:solidFill>
                  <a:srgbClr val="FFFFFF"/>
                </a:solidFill>
                <a:latin typeface="Impact" pitchFamily="34" charset="0"/>
              </a:rPr>
              <a:t>Decourt</a:t>
            </a:r>
            <a:endParaRPr lang="fr-FR" sz="1400" dirty="0">
              <a:solidFill>
                <a:srgbClr val="FFFFFF"/>
              </a:solidFill>
              <a:latin typeface="Impact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FFFFFF"/>
                </a:solidFill>
                <a:latin typeface="Impact" pitchFamily="34" charset="0"/>
              </a:rPr>
              <a:t>http://www.od-datamining.com</a:t>
            </a:r>
          </a:p>
        </p:txBody>
      </p:sp>
      <p:grpSp>
        <p:nvGrpSpPr>
          <p:cNvPr id="1032" name="Group 19"/>
          <p:cNvGrpSpPr>
            <a:grpSpLocks/>
          </p:cNvGrpSpPr>
          <p:nvPr userDrawn="1"/>
        </p:nvGrpSpPr>
        <p:grpSpPr bwMode="auto">
          <a:xfrm>
            <a:off x="304800" y="0"/>
            <a:ext cx="8839200" cy="304800"/>
            <a:chOff x="192" y="0"/>
            <a:chExt cx="5568" cy="192"/>
          </a:xfrm>
          <a:solidFill>
            <a:srgbClr val="E88A00"/>
          </a:solidFill>
        </p:grpSpPr>
        <p:sp>
          <p:nvSpPr>
            <p:cNvPr id="1034" name="Oval 15"/>
            <p:cNvSpPr>
              <a:spLocks noChangeArrowheads="1"/>
            </p:cNvSpPr>
            <p:nvPr userDrawn="1"/>
          </p:nvSpPr>
          <p:spPr bwMode="auto">
            <a:xfrm flipH="1">
              <a:off x="192" y="0"/>
              <a:ext cx="192" cy="19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  <p:sp>
          <p:nvSpPr>
            <p:cNvPr id="1035" name="Rectangle 16"/>
            <p:cNvSpPr>
              <a:spLocks noChangeArrowheads="1"/>
            </p:cNvSpPr>
            <p:nvPr userDrawn="1"/>
          </p:nvSpPr>
          <p:spPr bwMode="auto">
            <a:xfrm flipH="1">
              <a:off x="288" y="0"/>
              <a:ext cx="5472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00" b="1">
                <a:solidFill>
                  <a:srgbClr val="FFFFFF"/>
                </a:solidFill>
                <a:cs typeface="Tahoma" pitchFamily="34" charset="0"/>
              </a:endParaRPr>
            </a:p>
          </p:txBody>
        </p:sp>
      </p:grpSp>
      <p:sp>
        <p:nvSpPr>
          <p:cNvPr id="1033" name="Text Box 20"/>
          <p:cNvSpPr txBox="1">
            <a:spLocks noChangeArrowheads="1"/>
          </p:cNvSpPr>
          <p:nvPr userDrawn="1"/>
        </p:nvSpPr>
        <p:spPr bwMode="auto">
          <a:xfrm>
            <a:off x="1907704" y="0"/>
            <a:ext cx="7236296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EAEAEA"/>
                </a:solidFill>
                <a:latin typeface="Impact" pitchFamily="34" charset="0"/>
              </a:rPr>
              <a:t>Initiation à la statistique, applications avec Excel / Banque de France</a:t>
            </a:r>
          </a:p>
        </p:txBody>
      </p:sp>
    </p:spTree>
    <p:extLst>
      <p:ext uri="{BB962C8B-B14F-4D97-AF65-F5344CB8AC3E}">
        <p14:creationId xmlns:p14="http://schemas.microsoft.com/office/powerpoint/2010/main" val="225532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0" indent="0" algn="just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4988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>
          <a:solidFill>
            <a:schemeClr val="tx1"/>
          </a:solidFill>
          <a:latin typeface="+mn-lt"/>
        </a:defRPr>
      </a:lvl2pPr>
      <a:lvl3pPr marL="900113" indent="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</a:defRPr>
      </a:lvl3pPr>
      <a:lvl4pPr marL="1435100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1800225" indent="0" algn="just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30093"/>
            <a:ext cx="4032696" cy="701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3600" b="1" dirty="0">
                <a:solidFill>
                  <a:srgbClr val="E88A00"/>
                </a:solidFill>
                <a:latin typeface="Century Gothic" pitchFamily="34" charset="0"/>
              </a:rPr>
              <a:t>Olivier Decourt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E88A00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>
                <a:solidFill>
                  <a:srgbClr val="FFFFFF"/>
                </a:solidFill>
                <a:latin typeface="Century Gothic" pitchFamily="34" charset="0"/>
              </a:rPr>
              <a:t>http://www.od-datamining.com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9184" y="548680"/>
            <a:ext cx="8425631" cy="3312368"/>
          </a:xfrm>
        </p:spPr>
        <p:txBody>
          <a:bodyPr/>
          <a:lstStyle/>
          <a:p>
            <a:pPr algn="l" eaLnBrk="1" hangingPunct="1"/>
            <a:r>
              <a:rPr lang="fr-FR" sz="6000" b="1" dirty="0">
                <a:latin typeface="Franklin Gothic Medium" pitchFamily="34" charset="0"/>
              </a:rPr>
              <a:t>Initiation à la statistique, applications avec Excel </a:t>
            </a:r>
            <a:br>
              <a:rPr lang="fr-FR" sz="60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partie 1 : </a:t>
            </a:r>
            <a:br>
              <a:rPr lang="fr-FR" sz="4400" b="1" dirty="0">
                <a:latin typeface="Franklin Gothic Medium" pitchFamily="34" charset="0"/>
              </a:rPr>
            </a:br>
            <a:r>
              <a:rPr lang="fr-FR" sz="4400" b="1" dirty="0">
                <a:latin typeface="Franklin Gothic Medium" pitchFamily="34" charset="0"/>
              </a:rPr>
              <a:t>vocabulaire</a:t>
            </a:r>
            <a:endParaRPr lang="fr-FR" sz="4400" i="1" dirty="0">
              <a:latin typeface="Franklin Gothic Medium" pitchFamily="34" charset="0"/>
            </a:endParaRPr>
          </a:p>
        </p:txBody>
      </p:sp>
      <p:pic>
        <p:nvPicPr>
          <p:cNvPr id="6" name="Image 5" descr="Une image contenant eau, ciel, montagne, extérieur&#10;&#10;Description générée automatiquement">
            <a:extLst>
              <a:ext uri="{FF2B5EF4-FFF2-40B4-BE49-F238E27FC236}">
                <a16:creationId xmlns:a16="http://schemas.microsoft.com/office/drawing/2014/main" id="{18768314-E3AD-4AD4-82A9-6464A27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81127"/>
            <a:ext cx="5148064" cy="34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Contenu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/>
              <a:t>Vocabulaire et outils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Résumer (une information)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solidFill>
                  <a:schemeClr val="bg1">
                    <a:lumMod val="75000"/>
                  </a:schemeClr>
                </a:solidFill>
              </a:rPr>
              <a:t>Comparer (deux informations ou plus)</a:t>
            </a:r>
          </a:p>
        </p:txBody>
      </p:sp>
    </p:spTree>
    <p:extLst>
      <p:ext uri="{BB962C8B-B14F-4D97-AF65-F5344CB8AC3E}">
        <p14:creationId xmlns:p14="http://schemas.microsoft.com/office/powerpoint/2010/main" val="755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/>
              <a:t>1- vocabulaire et outils</a:t>
            </a: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B9DA42C-377B-4AE8-8303-05D63A99BF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9996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1.1- Vocabulaire (1/3)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327525"/>
          </a:xfrm>
        </p:spPr>
        <p:txBody>
          <a:bodyPr/>
          <a:lstStyle/>
          <a:p>
            <a:r>
              <a:rPr lang="fr-FR" dirty="0"/>
              <a:t>Différents types d’informations </a:t>
            </a:r>
            <a:r>
              <a:rPr lang="fr-FR" b="1" dirty="0"/>
              <a:t>à étudier</a:t>
            </a:r>
          </a:p>
          <a:p>
            <a:pPr lvl="1">
              <a:buFont typeface="Wingdings" pitchFamily="2" charset="2"/>
              <a:buChar char="±"/>
            </a:pPr>
            <a:r>
              <a:rPr lang="fr-FR" dirty="0"/>
              <a:t> </a:t>
            </a:r>
            <a:r>
              <a:rPr lang="fr-FR" b="1" dirty="0"/>
              <a:t>quantitative</a:t>
            </a:r>
            <a:r>
              <a:rPr lang="fr-FR" dirty="0"/>
              <a:t> = on peut additionner les valeurs ou en prendre une moyenne (âge, chiffre d’affaires, nombre de salariés)</a:t>
            </a:r>
          </a:p>
          <a:p>
            <a:pPr lvl="1">
              <a:buFont typeface="Wingdings" pitchFamily="2" charset="2"/>
              <a:buChar char="±"/>
            </a:pPr>
            <a:r>
              <a:rPr lang="fr-FR" dirty="0"/>
              <a:t> </a:t>
            </a:r>
            <a:r>
              <a:rPr lang="fr-FR" b="1" dirty="0"/>
              <a:t>qualitative</a:t>
            </a:r>
            <a:r>
              <a:rPr lang="fr-FR" dirty="0"/>
              <a:t> = les autres cas (sexe, CSP, code activité, département)</a:t>
            </a:r>
          </a:p>
          <a:p>
            <a:pPr lvl="1">
              <a:buFont typeface="Wingdings" pitchFamily="2" charset="2"/>
              <a:buChar char="±"/>
            </a:pPr>
            <a:r>
              <a:rPr lang="fr-FR" dirty="0"/>
              <a:t> non traités : les </a:t>
            </a:r>
            <a:r>
              <a:rPr lang="fr-FR" b="1" dirty="0"/>
              <a:t>identifiants</a:t>
            </a:r>
            <a:r>
              <a:rPr lang="fr-FR" dirty="0"/>
              <a:t> (nom et prénom, n° de Sécurité Sociale, </a:t>
            </a:r>
            <a:r>
              <a:rPr lang="fr-FR" dirty="0" err="1"/>
              <a:t>Siren</a:t>
            </a:r>
            <a:r>
              <a:rPr lang="fr-FR" dirty="0"/>
              <a:t> ou Siret), les </a:t>
            </a:r>
            <a:r>
              <a:rPr lang="fr-FR" b="1" dirty="0"/>
              <a:t>dates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1.1- Vocabulaire (2/3)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Information (=variable) </a:t>
            </a:r>
            <a:r>
              <a:rPr lang="fr-FR" b="1"/>
              <a:t>qualitative</a:t>
            </a:r>
          </a:p>
          <a:p>
            <a:pPr lvl="1">
              <a:buFont typeface="Wingdings" pitchFamily="2" charset="2"/>
              <a:buChar char="±"/>
            </a:pPr>
            <a:r>
              <a:rPr lang="fr-FR" b="1"/>
              <a:t> </a:t>
            </a:r>
            <a:r>
              <a:rPr lang="fr-FR"/>
              <a:t>valeur distincte = </a:t>
            </a:r>
            <a:r>
              <a:rPr lang="fr-FR" b="1"/>
              <a:t>modalité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nombre de modalités = </a:t>
            </a:r>
            <a:r>
              <a:rPr lang="fr-FR" b="1"/>
              <a:t>cardinalité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modalité la plus fréquente = </a:t>
            </a:r>
            <a:r>
              <a:rPr lang="fr-FR" b="1"/>
              <a:t>mode</a:t>
            </a:r>
          </a:p>
          <a:p>
            <a:pPr lvl="1">
              <a:buFont typeface="Wingdings" pitchFamily="2" charset="2"/>
              <a:buChar char="±"/>
            </a:pPr>
            <a:r>
              <a:rPr lang="fr-FR" b="1"/>
              <a:t> </a:t>
            </a:r>
            <a:r>
              <a:rPr lang="fr-FR"/>
              <a:t>la </a:t>
            </a:r>
            <a:r>
              <a:rPr lang="fr-FR" b="1"/>
              <a:t>valeur manquante </a:t>
            </a:r>
            <a:r>
              <a:rPr lang="fr-FR"/>
              <a:t>est une modalité en soi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</a:t>
            </a:r>
            <a:r>
              <a:rPr lang="fr-FR" b="1"/>
              <a:t>ordinale</a:t>
            </a:r>
            <a:r>
              <a:rPr lang="fr-FR"/>
              <a:t> (dont les valeurs peuvent être classées) ou </a:t>
            </a:r>
            <a:r>
              <a:rPr lang="fr-FR" b="1"/>
              <a:t>nominale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1.1- Vocabulaire (3/3)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/>
              <a:t>Individu</a:t>
            </a:r>
            <a:r>
              <a:rPr lang="fr-FR"/>
              <a:t> statistique :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unité de comptage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une ligne (observation) du fichier de base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nombre total d’individus = </a:t>
            </a:r>
            <a:r>
              <a:rPr lang="fr-FR" b="1"/>
              <a:t>effectif total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sélection d’individus pertinents = </a:t>
            </a:r>
            <a:r>
              <a:rPr lang="fr-FR" b="1"/>
              <a:t>champ</a:t>
            </a:r>
            <a:r>
              <a:rPr lang="fr-FR"/>
              <a:t> de l’étude</a:t>
            </a:r>
          </a:p>
          <a:p>
            <a:pPr lvl="1">
              <a:buFont typeface="Wingdings" pitchFamily="2" charset="2"/>
              <a:buChar char="±"/>
            </a:pPr>
            <a:r>
              <a:rPr lang="fr-FR"/>
              <a:t> exemples selon les fichiers : entreprise, personne physique, sinistre, contrat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215</Words>
  <Application>Microsoft Office PowerPoint</Application>
  <PresentationFormat>Affichage à l'écran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Century Gothic</vt:lpstr>
      <vt:lpstr>Franklin Gothic Medium</vt:lpstr>
      <vt:lpstr>Impact</vt:lpstr>
      <vt:lpstr>Tahoma</vt:lpstr>
      <vt:lpstr>Times New Roman</vt:lpstr>
      <vt:lpstr>Wingdings</vt:lpstr>
      <vt:lpstr>Modèle par défaut</vt:lpstr>
      <vt:lpstr>Initiation à la statistique, applications avec Excel  partie 1 :  vocabulaire</vt:lpstr>
      <vt:lpstr>Contenu</vt:lpstr>
      <vt:lpstr>1- vocabulaire et outils</vt:lpstr>
      <vt:lpstr>1.1- Vocabulaire (1/3)</vt:lpstr>
      <vt:lpstr>1.1- Vocabulaire (2/3)</vt:lpstr>
      <vt:lpstr>1.1- Vocabulaire (3/3)</vt:lpstr>
    </vt:vector>
  </TitlesOfParts>
  <Company>Olivier Decourt SARL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Initiation à R  partie 7 : formules (texte)</dc:title>
  <dc:creator>Olivier Decourt</dc:creator>
  <cp:lastModifiedBy>Olivier decourt</cp:lastModifiedBy>
  <cp:revision>23</cp:revision>
  <dcterms:created xsi:type="dcterms:W3CDTF">2020-05-05T19:38:15Z</dcterms:created>
  <dcterms:modified xsi:type="dcterms:W3CDTF">2021-09-06T07:43:28Z</dcterms:modified>
</cp:coreProperties>
</file>