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21" r:id="rId4"/>
    <p:sldId id="385" r:id="rId5"/>
    <p:sldId id="386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6465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448655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>
                <a:latin typeface="Franklin Gothic Medium" pitchFamily="34" charset="0"/>
              </a:rPr>
              <a:t>partie 4 </a:t>
            </a:r>
            <a:r>
              <a:rPr lang="fr-FR" sz="4400" b="1" dirty="0">
                <a:latin typeface="Franklin Gothic Medium" pitchFamily="34" charset="0"/>
              </a:rPr>
              <a:t>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dispersion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(7/9)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032125"/>
          </a:xfrm>
        </p:spPr>
        <p:txBody>
          <a:bodyPr/>
          <a:lstStyle/>
          <a:p>
            <a:r>
              <a:rPr lang="fr-FR"/>
              <a:t>Indicateurs de </a:t>
            </a:r>
            <a:r>
              <a:rPr lang="fr-FR" b="1"/>
              <a:t>dispersion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>
                <a:solidFill>
                  <a:srgbClr val="006C00"/>
                </a:solidFill>
              </a:rPr>
              <a:t>Écart-type</a:t>
            </a:r>
            <a:r>
              <a:rPr lang="fr-FR"/>
              <a:t> : distance moyenne autour de la moyenne (même unité que les données)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>
                <a:solidFill>
                  <a:srgbClr val="006C00"/>
                </a:solidFill>
              </a:rPr>
              <a:t>Variance</a:t>
            </a:r>
            <a:r>
              <a:rPr lang="fr-FR"/>
              <a:t> : carré de l’écart-type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>
                <a:solidFill>
                  <a:srgbClr val="006C00"/>
                </a:solidFill>
              </a:rPr>
              <a:t>Coeff. de variation</a:t>
            </a:r>
            <a:r>
              <a:rPr lang="fr-FR"/>
              <a:t> : sans unité</a:t>
            </a:r>
          </a:p>
        </p:txBody>
      </p:sp>
      <p:pic>
        <p:nvPicPr>
          <p:cNvPr id="3164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652963"/>
            <a:ext cx="3097212" cy="200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(8/9)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727075"/>
          </a:xfrm>
        </p:spPr>
        <p:txBody>
          <a:bodyPr/>
          <a:lstStyle/>
          <a:p>
            <a:pPr marL="0" indent="0"/>
            <a:r>
              <a:rPr lang="fr-FR" sz="2800"/>
              <a:t>Indicateurs de </a:t>
            </a:r>
            <a:r>
              <a:rPr lang="fr-FR" sz="2800" b="1"/>
              <a:t>dispersion </a:t>
            </a:r>
            <a:r>
              <a:rPr lang="fr-FR" sz="2800"/>
              <a:t>: formules</a:t>
            </a:r>
          </a:p>
        </p:txBody>
      </p:sp>
      <p:grpSp>
        <p:nvGrpSpPr>
          <p:cNvPr id="415754" name="Group 10"/>
          <p:cNvGrpSpPr>
            <a:grpSpLocks/>
          </p:cNvGrpSpPr>
          <p:nvPr/>
        </p:nvGrpSpPr>
        <p:grpSpPr bwMode="auto">
          <a:xfrm>
            <a:off x="1247775" y="2636838"/>
            <a:ext cx="6564313" cy="3279775"/>
            <a:chOff x="385" y="1661"/>
            <a:chExt cx="4135" cy="2066"/>
          </a:xfrm>
        </p:grpSpPr>
        <p:graphicFrame>
          <p:nvGraphicFramePr>
            <p:cNvPr id="415748" name="Object 4"/>
            <p:cNvGraphicFramePr>
              <a:graphicFrameLocks noChangeAspect="1"/>
            </p:cNvGraphicFramePr>
            <p:nvPr/>
          </p:nvGraphicFramePr>
          <p:xfrm>
            <a:off x="476" y="1661"/>
            <a:ext cx="4044" cy="20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Equation" r:id="rId3" imgW="2933640" imgH="1498320" progId="Equation.3">
                    <p:embed/>
                  </p:oleObj>
                </mc:Choice>
                <mc:Fallback>
                  <p:oleObj name="Equation" r:id="rId3" imgW="2933640" imgH="1498320" progId="Equation.3">
                    <p:embed/>
                    <p:pic>
                      <p:nvPicPr>
                        <p:cNvPr id="415748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1661"/>
                          <a:ext cx="4044" cy="20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5750" name="Oval 6"/>
            <p:cNvSpPr>
              <a:spLocks noChangeArrowheads="1"/>
            </p:cNvSpPr>
            <p:nvPr/>
          </p:nvSpPr>
          <p:spPr bwMode="auto">
            <a:xfrm>
              <a:off x="385" y="1908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E2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5751" name="Oval 7"/>
            <p:cNvSpPr>
              <a:spLocks noChangeArrowheads="1"/>
            </p:cNvSpPr>
            <p:nvPr/>
          </p:nvSpPr>
          <p:spPr bwMode="auto">
            <a:xfrm>
              <a:off x="385" y="2478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E2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5752" name="Oval 8"/>
            <p:cNvSpPr>
              <a:spLocks noChangeArrowheads="1"/>
            </p:cNvSpPr>
            <p:nvPr/>
          </p:nvSpPr>
          <p:spPr bwMode="auto">
            <a:xfrm>
              <a:off x="385" y="2946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E2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5753" name="Oval 9"/>
            <p:cNvSpPr>
              <a:spLocks noChangeArrowheads="1"/>
            </p:cNvSpPr>
            <p:nvPr/>
          </p:nvSpPr>
          <p:spPr bwMode="auto">
            <a:xfrm>
              <a:off x="385" y="3414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E2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787329" y="4445943"/>
            <a:ext cx="29724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ECARTYPE.PEARSON sous Excel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5714171" y="5877272"/>
            <a:ext cx="26107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A calculer manuellement sous Excel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B5FA8A-726A-4FF9-9AAE-9652E35E824D}"/>
              </a:ext>
            </a:extLst>
          </p:cNvPr>
          <p:cNvSpPr/>
          <p:nvPr/>
        </p:nvSpPr>
        <p:spPr>
          <a:xfrm>
            <a:off x="5292080" y="3462339"/>
            <a:ext cx="2536785" cy="9836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107081" y="3500568"/>
            <a:ext cx="1214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VAR.S</a:t>
            </a:r>
          </a:p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sous Excel</a:t>
            </a: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20D4D1B6-2010-4D95-93BD-A3782D723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2163" y="2664271"/>
            <a:ext cx="14990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MOYENNE</a:t>
            </a:r>
          </a:p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sous Excel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05B39F1-3307-4533-8346-CE007A038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(9/9)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3DAE21A-DAF3-435B-9A83-135D482F5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375792"/>
          </a:xfrm>
        </p:spPr>
        <p:txBody>
          <a:bodyPr/>
          <a:lstStyle/>
          <a:p>
            <a:r>
              <a:rPr lang="fr-FR" dirty="0"/>
              <a:t>Grille de lecture du coefficient de variation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4CF5DB2-51E9-4866-8BD4-E12CDC0FFEB1}"/>
              </a:ext>
            </a:extLst>
          </p:cNvPr>
          <p:cNvSpPr txBox="1"/>
          <p:nvPr/>
        </p:nvSpPr>
        <p:spPr>
          <a:xfrm>
            <a:off x="6957918" y="3257662"/>
            <a:ext cx="1380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Coefficient</a:t>
            </a:r>
          </a:p>
          <a:p>
            <a:r>
              <a:rPr lang="fr-FR" dirty="0"/>
              <a:t>de variation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7D8BEA4-2E4D-47BD-96A6-833AD4189678}"/>
              </a:ext>
            </a:extLst>
          </p:cNvPr>
          <p:cNvSpPr txBox="1"/>
          <p:nvPr/>
        </p:nvSpPr>
        <p:spPr>
          <a:xfrm>
            <a:off x="1558517" y="346442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5885068-B489-422B-B7A8-A09329F469DA}"/>
              </a:ext>
            </a:extLst>
          </p:cNvPr>
          <p:cNvSpPr txBox="1"/>
          <p:nvPr/>
        </p:nvSpPr>
        <p:spPr>
          <a:xfrm>
            <a:off x="2566629" y="346442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0,5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4B748A-9579-4925-A216-2ECA76C00060}"/>
              </a:ext>
            </a:extLst>
          </p:cNvPr>
          <p:cNvSpPr txBox="1"/>
          <p:nvPr/>
        </p:nvSpPr>
        <p:spPr>
          <a:xfrm>
            <a:off x="3771910" y="34554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DC989F-F4D5-49D7-BC47-5F45C91E9F53}"/>
              </a:ext>
            </a:extLst>
          </p:cNvPr>
          <p:cNvSpPr txBox="1"/>
          <p:nvPr/>
        </p:nvSpPr>
        <p:spPr>
          <a:xfrm>
            <a:off x="5327187" y="344642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E69992-717B-46ED-AC45-1D0DC3769CE1}"/>
              </a:ext>
            </a:extLst>
          </p:cNvPr>
          <p:cNvSpPr/>
          <p:nvPr/>
        </p:nvSpPr>
        <p:spPr>
          <a:xfrm>
            <a:off x="1691680" y="3933056"/>
            <a:ext cx="6336704" cy="288032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49CFC58-DF8A-4C80-AD1A-90D52FC76A99}"/>
              </a:ext>
            </a:extLst>
          </p:cNvPr>
          <p:cNvCxnSpPr>
            <a:cxnSpLocks/>
          </p:cNvCxnSpPr>
          <p:nvPr/>
        </p:nvCxnSpPr>
        <p:spPr>
          <a:xfrm>
            <a:off x="1488741" y="4085782"/>
            <a:ext cx="6827674" cy="0"/>
          </a:xfrm>
          <a:prstGeom prst="straightConnector1">
            <a:avLst/>
          </a:prstGeom>
          <a:ln>
            <a:solidFill>
              <a:srgbClr val="000000">
                <a:alpha val="30196"/>
              </a:srgb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66C14C7-AFFB-4ECC-B5F6-B197B48291EA}"/>
              </a:ext>
            </a:extLst>
          </p:cNvPr>
          <p:cNvCxnSpPr/>
          <p:nvPr/>
        </p:nvCxnSpPr>
        <p:spPr>
          <a:xfrm flipV="1">
            <a:off x="1488741" y="4329391"/>
            <a:ext cx="202938" cy="440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469BCEC7-3016-460D-95E2-93C07684C06B}"/>
              </a:ext>
            </a:extLst>
          </p:cNvPr>
          <p:cNvSpPr txBox="1"/>
          <p:nvPr/>
        </p:nvSpPr>
        <p:spPr>
          <a:xfrm>
            <a:off x="906134" y="4752147"/>
            <a:ext cx="1085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données constantes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DA68BDF-94B1-412F-8630-7E2010C3060C}"/>
              </a:ext>
            </a:extLst>
          </p:cNvPr>
          <p:cNvCxnSpPr>
            <a:cxnSpLocks/>
          </p:cNvCxnSpPr>
          <p:nvPr/>
        </p:nvCxnSpPr>
        <p:spPr>
          <a:xfrm>
            <a:off x="1714169" y="4337811"/>
            <a:ext cx="108576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15909C8-3F52-4D42-844C-D2A2679E8B68}"/>
              </a:ext>
            </a:extLst>
          </p:cNvPr>
          <p:cNvCxnSpPr>
            <a:cxnSpLocks/>
          </p:cNvCxnSpPr>
          <p:nvPr/>
        </p:nvCxnSpPr>
        <p:spPr>
          <a:xfrm>
            <a:off x="2846066" y="4337811"/>
            <a:ext cx="108576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F83F7E5-D2BC-4238-9660-A76B7B296276}"/>
              </a:ext>
            </a:extLst>
          </p:cNvPr>
          <p:cNvCxnSpPr>
            <a:cxnSpLocks/>
          </p:cNvCxnSpPr>
          <p:nvPr/>
        </p:nvCxnSpPr>
        <p:spPr>
          <a:xfrm>
            <a:off x="3927562" y="4337811"/>
            <a:ext cx="155527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19014220-73A5-4AB6-B5AA-8B76D01D9A85}"/>
              </a:ext>
            </a:extLst>
          </p:cNvPr>
          <p:cNvCxnSpPr>
            <a:cxnSpLocks/>
          </p:cNvCxnSpPr>
          <p:nvPr/>
        </p:nvCxnSpPr>
        <p:spPr>
          <a:xfrm flipV="1">
            <a:off x="5482839" y="4329391"/>
            <a:ext cx="2453906" cy="842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1021B5BA-C8D1-401F-9A9E-94E8C424B9F5}"/>
              </a:ext>
            </a:extLst>
          </p:cNvPr>
          <p:cNvSpPr txBox="1"/>
          <p:nvPr/>
        </p:nvSpPr>
        <p:spPr>
          <a:xfrm>
            <a:off x="1714169" y="4329391"/>
            <a:ext cx="1131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données homogènes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E8CD2B8-13E5-4DFD-8F51-74687D0163F0}"/>
              </a:ext>
            </a:extLst>
          </p:cNvPr>
          <p:cNvSpPr txBox="1"/>
          <p:nvPr/>
        </p:nvSpPr>
        <p:spPr>
          <a:xfrm>
            <a:off x="2846066" y="4364696"/>
            <a:ext cx="11318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données</a:t>
            </a:r>
          </a:p>
          <a:p>
            <a:pPr algn="ctr"/>
            <a:r>
              <a:rPr lang="fr-FR" sz="1400" dirty="0"/>
              <a:t>assez homogènes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6EA3408-D1E2-4542-9990-01631E0A7774}"/>
              </a:ext>
            </a:extLst>
          </p:cNvPr>
          <p:cNvSpPr txBox="1"/>
          <p:nvPr/>
        </p:nvSpPr>
        <p:spPr>
          <a:xfrm>
            <a:off x="4139251" y="4357437"/>
            <a:ext cx="1187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données</a:t>
            </a:r>
          </a:p>
          <a:p>
            <a:pPr algn="ctr"/>
            <a:r>
              <a:rPr lang="fr-FR" sz="1400" dirty="0"/>
              <a:t>assez hétérogènes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48546CD-86FD-4A36-B52C-73EEBCD9F08C}"/>
              </a:ext>
            </a:extLst>
          </p:cNvPr>
          <p:cNvSpPr txBox="1"/>
          <p:nvPr/>
        </p:nvSpPr>
        <p:spPr>
          <a:xfrm>
            <a:off x="6527069" y="4382815"/>
            <a:ext cx="1187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données</a:t>
            </a:r>
          </a:p>
          <a:p>
            <a:pPr algn="ctr"/>
            <a:r>
              <a:rPr lang="fr-FR" sz="1400" dirty="0"/>
              <a:t>très hétérogènes</a:t>
            </a:r>
          </a:p>
        </p:txBody>
      </p:sp>
    </p:spTree>
    <p:extLst>
      <p:ext uri="{BB962C8B-B14F-4D97-AF65-F5344CB8AC3E}">
        <p14:creationId xmlns:p14="http://schemas.microsoft.com/office/powerpoint/2010/main" val="142697803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143</Words>
  <Application>Microsoft Office PowerPoint</Application>
  <PresentationFormat>Affichage à l'écran (4:3)</PresentationFormat>
  <Paragraphs>36</Paragraphs>
  <Slides>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Equation</vt:lpstr>
      <vt:lpstr>Initiation à la statistique, applications avec Excel  partie 4 :  dispersion</vt:lpstr>
      <vt:lpstr>Contenu</vt:lpstr>
      <vt:lpstr>2.1- Indicateurs numériques (7/9)</vt:lpstr>
      <vt:lpstr>2.1- Indicateurs numériques (8/9)</vt:lpstr>
      <vt:lpstr>2.1- Indicateurs numériques (9/9)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30</cp:revision>
  <dcterms:created xsi:type="dcterms:W3CDTF">2020-05-05T19:38:15Z</dcterms:created>
  <dcterms:modified xsi:type="dcterms:W3CDTF">2021-10-06T12:31:13Z</dcterms:modified>
</cp:coreProperties>
</file>