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10" r:id="rId4"/>
    <p:sldId id="320" r:id="rId5"/>
    <p:sldId id="321" r:id="rId6"/>
    <p:sldId id="322" r:id="rId7"/>
    <p:sldId id="32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8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108" d="100"/>
          <a:sy n="108" d="100"/>
        </p:scale>
        <p:origin x="17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888432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partie 2 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moyenne,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médiane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2- Résumer (une information)</a:t>
            </a: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A08FE22-A4B8-4B33-976D-10B134E87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2.1- Indicateurs numériques (1/9)</a:t>
            </a: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Des nombres uniques :</a:t>
            </a:r>
          </a:p>
          <a:p>
            <a:pPr>
              <a:buFontTx/>
              <a:buChar char="•"/>
            </a:pPr>
            <a:r>
              <a:rPr lang="fr-FR" dirty="0"/>
              <a:t> somme (total) </a:t>
            </a:r>
            <a:r>
              <a:rPr lang="fr-FR" dirty="0">
                <a:sym typeface="Wingdings" pitchFamily="2" charset="2"/>
              </a:rPr>
              <a:t> dépend de l’effectif</a:t>
            </a:r>
          </a:p>
          <a:p>
            <a:pPr>
              <a:buFontTx/>
              <a:buChar char="•"/>
            </a:pPr>
            <a:r>
              <a:rPr lang="fr-FR" dirty="0">
                <a:sym typeface="Wingdings" pitchFamily="2" charset="2"/>
              </a:rPr>
              <a:t> moyenne = somme/effectif</a:t>
            </a:r>
          </a:p>
          <a:p>
            <a:pPr lvl="1"/>
            <a:r>
              <a:rPr lang="fr-FR" dirty="0">
                <a:sym typeface="Wingdings" pitchFamily="2" charset="2"/>
              </a:rPr>
              <a:t> la moyenne représente-t-elle le « gros » des données ?</a:t>
            </a:r>
          </a:p>
          <a:p>
            <a:pPr lvl="1"/>
            <a:endParaRPr lang="fr-FR" dirty="0"/>
          </a:p>
          <a:p>
            <a:pPr>
              <a:buFontTx/>
              <a:buChar char="•"/>
            </a:pPr>
            <a:endParaRPr lang="fr-FR" dirty="0"/>
          </a:p>
        </p:txBody>
      </p:sp>
      <p:pic>
        <p:nvPicPr>
          <p:cNvPr id="314417" name="Picture 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508500"/>
            <a:ext cx="3600450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8B8504-2A80-442D-B9A5-2025B459E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2.1- Indicateurs numériques (2/9)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ADF9E7-78D7-47B4-B8F0-82A5390F0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Moyenne ≠ valeur « au milieu »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Moyenne : au milieu si répartition des valeurs uniforme ou symétrique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DE1CDA2-701D-458F-AE58-7626A7163F9E}"/>
              </a:ext>
            </a:extLst>
          </p:cNvPr>
          <p:cNvCxnSpPr>
            <a:cxnSpLocks/>
          </p:cNvCxnSpPr>
          <p:nvPr/>
        </p:nvCxnSpPr>
        <p:spPr>
          <a:xfrm>
            <a:off x="899592" y="2996952"/>
            <a:ext cx="712879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A5B48C63-8536-4591-A6AD-7831E5984E93}"/>
              </a:ext>
            </a:extLst>
          </p:cNvPr>
          <p:cNvSpPr/>
          <p:nvPr/>
        </p:nvSpPr>
        <p:spPr>
          <a:xfrm>
            <a:off x="1187624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A10F845-49B3-47DF-8DE6-2EA5DDEA04D0}"/>
              </a:ext>
            </a:extLst>
          </p:cNvPr>
          <p:cNvSpPr/>
          <p:nvPr/>
        </p:nvSpPr>
        <p:spPr>
          <a:xfrm>
            <a:off x="1547664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2854E071-8413-461B-9AE5-F674944F7E26}"/>
              </a:ext>
            </a:extLst>
          </p:cNvPr>
          <p:cNvSpPr/>
          <p:nvPr/>
        </p:nvSpPr>
        <p:spPr>
          <a:xfrm>
            <a:off x="2915816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7B604B83-AF98-4FDA-8576-BD6B0D34DC1D}"/>
              </a:ext>
            </a:extLst>
          </p:cNvPr>
          <p:cNvSpPr/>
          <p:nvPr/>
        </p:nvSpPr>
        <p:spPr>
          <a:xfrm>
            <a:off x="3150926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7D7FA18-B7DB-4817-A9C9-3B48A35F6049}"/>
              </a:ext>
            </a:extLst>
          </p:cNvPr>
          <p:cNvSpPr/>
          <p:nvPr/>
        </p:nvSpPr>
        <p:spPr>
          <a:xfrm>
            <a:off x="3347864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4BC0AD5-3C36-462A-8D0C-D1D0F29FDFED}"/>
              </a:ext>
            </a:extLst>
          </p:cNvPr>
          <p:cNvSpPr/>
          <p:nvPr/>
        </p:nvSpPr>
        <p:spPr>
          <a:xfrm>
            <a:off x="3563888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E297875-8AA1-421F-BBF7-B3DFC6B21EAF}"/>
              </a:ext>
            </a:extLst>
          </p:cNvPr>
          <p:cNvSpPr/>
          <p:nvPr/>
        </p:nvSpPr>
        <p:spPr>
          <a:xfrm>
            <a:off x="4067944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09B0A9F4-A6AB-4FB9-8FBB-0ED24D9A8FEB}"/>
              </a:ext>
            </a:extLst>
          </p:cNvPr>
          <p:cNvSpPr/>
          <p:nvPr/>
        </p:nvSpPr>
        <p:spPr>
          <a:xfrm>
            <a:off x="4211960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342F0D1-5776-44A9-8124-1565ED55405B}"/>
              </a:ext>
            </a:extLst>
          </p:cNvPr>
          <p:cNvSpPr/>
          <p:nvPr/>
        </p:nvSpPr>
        <p:spPr>
          <a:xfrm>
            <a:off x="2411760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50E305D8-896F-4B2F-B28B-56880E50E57B}"/>
              </a:ext>
            </a:extLst>
          </p:cNvPr>
          <p:cNvSpPr/>
          <p:nvPr/>
        </p:nvSpPr>
        <p:spPr>
          <a:xfrm>
            <a:off x="4788024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AE1C87-0944-4F31-BBB2-BC3AC5258618}"/>
              </a:ext>
            </a:extLst>
          </p:cNvPr>
          <p:cNvSpPr/>
          <p:nvPr/>
        </p:nvSpPr>
        <p:spPr>
          <a:xfrm>
            <a:off x="7731968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694DF8F6-2283-4C46-AE80-E52AE23A898C}"/>
              </a:ext>
            </a:extLst>
          </p:cNvPr>
          <p:cNvCxnSpPr>
            <a:cxnSpLocks/>
          </p:cNvCxnSpPr>
          <p:nvPr/>
        </p:nvCxnSpPr>
        <p:spPr>
          <a:xfrm>
            <a:off x="899592" y="4725144"/>
            <a:ext cx="712879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775D2156-8A72-4ACE-A373-60DC555F969F}"/>
              </a:ext>
            </a:extLst>
          </p:cNvPr>
          <p:cNvSpPr/>
          <p:nvPr/>
        </p:nvSpPr>
        <p:spPr>
          <a:xfrm>
            <a:off x="1187624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9373D92-E6E5-4E2F-A612-D05ADFCFDFA8}"/>
              </a:ext>
            </a:extLst>
          </p:cNvPr>
          <p:cNvSpPr/>
          <p:nvPr/>
        </p:nvSpPr>
        <p:spPr>
          <a:xfrm>
            <a:off x="1842058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671FDBB-6646-4212-AFB6-4C5AC4729EEF}"/>
              </a:ext>
            </a:extLst>
          </p:cNvPr>
          <p:cNvSpPr/>
          <p:nvPr/>
        </p:nvSpPr>
        <p:spPr>
          <a:xfrm>
            <a:off x="2496492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1A42AE91-FA2C-40B9-8BA1-1368B37CDAC5}"/>
              </a:ext>
            </a:extLst>
          </p:cNvPr>
          <p:cNvSpPr/>
          <p:nvPr/>
        </p:nvSpPr>
        <p:spPr>
          <a:xfrm>
            <a:off x="3150926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CAE99D3C-C64F-42DC-A74F-CD72B75B4A8C}"/>
              </a:ext>
            </a:extLst>
          </p:cNvPr>
          <p:cNvSpPr/>
          <p:nvPr/>
        </p:nvSpPr>
        <p:spPr>
          <a:xfrm>
            <a:off x="3805360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E360B2F8-7583-40E3-8CB8-44773E7D72AF}"/>
              </a:ext>
            </a:extLst>
          </p:cNvPr>
          <p:cNvSpPr/>
          <p:nvPr/>
        </p:nvSpPr>
        <p:spPr>
          <a:xfrm>
            <a:off x="4459794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8C8184A6-AA41-49B1-963F-225FC1013BF4}"/>
              </a:ext>
            </a:extLst>
          </p:cNvPr>
          <p:cNvSpPr/>
          <p:nvPr/>
        </p:nvSpPr>
        <p:spPr>
          <a:xfrm>
            <a:off x="5114228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7C9FCBED-D02B-4B45-954D-671CCED6D44B}"/>
              </a:ext>
            </a:extLst>
          </p:cNvPr>
          <p:cNvSpPr/>
          <p:nvPr/>
        </p:nvSpPr>
        <p:spPr>
          <a:xfrm>
            <a:off x="5768662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F67A7FE-3140-490F-9280-9C8D27F1B907}"/>
              </a:ext>
            </a:extLst>
          </p:cNvPr>
          <p:cNvSpPr/>
          <p:nvPr/>
        </p:nvSpPr>
        <p:spPr>
          <a:xfrm>
            <a:off x="6423096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2437FC25-94A4-408C-92D7-459E4B89C0E9}"/>
              </a:ext>
            </a:extLst>
          </p:cNvPr>
          <p:cNvSpPr/>
          <p:nvPr/>
        </p:nvSpPr>
        <p:spPr>
          <a:xfrm>
            <a:off x="7077530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73AC5CA8-A424-4FA3-B06B-66698F0D33BF}"/>
              </a:ext>
            </a:extLst>
          </p:cNvPr>
          <p:cNvSpPr/>
          <p:nvPr/>
        </p:nvSpPr>
        <p:spPr>
          <a:xfrm>
            <a:off x="7731968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1A231B64-D557-44C8-8212-3740C21B7135}"/>
              </a:ext>
            </a:extLst>
          </p:cNvPr>
          <p:cNvCxnSpPr>
            <a:cxnSpLocks/>
          </p:cNvCxnSpPr>
          <p:nvPr/>
        </p:nvCxnSpPr>
        <p:spPr>
          <a:xfrm flipV="1">
            <a:off x="4531802" y="2996952"/>
            <a:ext cx="987" cy="720080"/>
          </a:xfrm>
          <a:prstGeom prst="straightConnector1">
            <a:avLst/>
          </a:prstGeom>
          <a:ln>
            <a:solidFill>
              <a:srgbClr val="E88A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2ECEFB75-E6C6-4C6C-8A51-968E1BDC9C7B}"/>
              </a:ext>
            </a:extLst>
          </p:cNvPr>
          <p:cNvCxnSpPr>
            <a:cxnSpLocks/>
          </p:cNvCxnSpPr>
          <p:nvPr/>
        </p:nvCxnSpPr>
        <p:spPr>
          <a:xfrm>
            <a:off x="4531802" y="3933056"/>
            <a:ext cx="0" cy="648072"/>
          </a:xfrm>
          <a:prstGeom prst="straightConnector1">
            <a:avLst/>
          </a:prstGeom>
          <a:ln>
            <a:solidFill>
              <a:srgbClr val="E88A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FBE31484-7708-4F43-B09E-36D6B6CCE164}"/>
              </a:ext>
            </a:extLst>
          </p:cNvPr>
          <p:cNvSpPr txBox="1"/>
          <p:nvPr/>
        </p:nvSpPr>
        <p:spPr>
          <a:xfrm>
            <a:off x="3978180" y="3618390"/>
            <a:ext cx="1116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moyenne</a:t>
            </a:r>
          </a:p>
        </p:txBody>
      </p:sp>
    </p:spTree>
    <p:extLst>
      <p:ext uri="{BB962C8B-B14F-4D97-AF65-F5344CB8AC3E}">
        <p14:creationId xmlns:p14="http://schemas.microsoft.com/office/powerpoint/2010/main" val="2228959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8B8504-2A80-442D-B9A5-2025B459E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2.1- Indicateurs numériques (3/9)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ADF9E7-78D7-47B4-B8F0-82A5390F0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Médiane : partager en 2 groupes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Médiane : la moitié des valeurs est &lt;, l’autre moitié lui est &gt;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DE1CDA2-701D-458F-AE58-7626A7163F9E}"/>
              </a:ext>
            </a:extLst>
          </p:cNvPr>
          <p:cNvCxnSpPr>
            <a:cxnSpLocks/>
          </p:cNvCxnSpPr>
          <p:nvPr/>
        </p:nvCxnSpPr>
        <p:spPr>
          <a:xfrm>
            <a:off x="899592" y="2996952"/>
            <a:ext cx="712879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A5B48C63-8536-4591-A6AD-7831E5984E93}"/>
              </a:ext>
            </a:extLst>
          </p:cNvPr>
          <p:cNvSpPr/>
          <p:nvPr/>
        </p:nvSpPr>
        <p:spPr>
          <a:xfrm>
            <a:off x="1187624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A10F845-49B3-47DF-8DE6-2EA5DDEA04D0}"/>
              </a:ext>
            </a:extLst>
          </p:cNvPr>
          <p:cNvSpPr/>
          <p:nvPr/>
        </p:nvSpPr>
        <p:spPr>
          <a:xfrm>
            <a:off x="1547664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2854E071-8413-461B-9AE5-F674944F7E26}"/>
              </a:ext>
            </a:extLst>
          </p:cNvPr>
          <p:cNvSpPr/>
          <p:nvPr/>
        </p:nvSpPr>
        <p:spPr>
          <a:xfrm>
            <a:off x="2915816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7B604B83-AF98-4FDA-8576-BD6B0D34DC1D}"/>
              </a:ext>
            </a:extLst>
          </p:cNvPr>
          <p:cNvSpPr/>
          <p:nvPr/>
        </p:nvSpPr>
        <p:spPr>
          <a:xfrm>
            <a:off x="3150926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7D7FA18-B7DB-4817-A9C9-3B48A35F6049}"/>
              </a:ext>
            </a:extLst>
          </p:cNvPr>
          <p:cNvSpPr/>
          <p:nvPr/>
        </p:nvSpPr>
        <p:spPr>
          <a:xfrm>
            <a:off x="3347864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4BC0AD5-3C36-462A-8D0C-D1D0F29FDFED}"/>
              </a:ext>
            </a:extLst>
          </p:cNvPr>
          <p:cNvSpPr/>
          <p:nvPr/>
        </p:nvSpPr>
        <p:spPr>
          <a:xfrm>
            <a:off x="3563888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E297875-8AA1-421F-BBF7-B3DFC6B21EAF}"/>
              </a:ext>
            </a:extLst>
          </p:cNvPr>
          <p:cNvSpPr/>
          <p:nvPr/>
        </p:nvSpPr>
        <p:spPr>
          <a:xfrm>
            <a:off x="4067944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09B0A9F4-A6AB-4FB9-8FBB-0ED24D9A8FEB}"/>
              </a:ext>
            </a:extLst>
          </p:cNvPr>
          <p:cNvSpPr/>
          <p:nvPr/>
        </p:nvSpPr>
        <p:spPr>
          <a:xfrm>
            <a:off x="4211960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342F0D1-5776-44A9-8124-1565ED55405B}"/>
              </a:ext>
            </a:extLst>
          </p:cNvPr>
          <p:cNvSpPr/>
          <p:nvPr/>
        </p:nvSpPr>
        <p:spPr>
          <a:xfrm>
            <a:off x="2411760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50E305D8-896F-4B2F-B28B-56880E50E57B}"/>
              </a:ext>
            </a:extLst>
          </p:cNvPr>
          <p:cNvSpPr/>
          <p:nvPr/>
        </p:nvSpPr>
        <p:spPr>
          <a:xfrm>
            <a:off x="4788024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AE1C87-0944-4F31-BBB2-BC3AC5258618}"/>
              </a:ext>
            </a:extLst>
          </p:cNvPr>
          <p:cNvSpPr/>
          <p:nvPr/>
        </p:nvSpPr>
        <p:spPr>
          <a:xfrm>
            <a:off x="7731968" y="2924944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694DF8F6-2283-4C46-AE80-E52AE23A898C}"/>
              </a:ext>
            </a:extLst>
          </p:cNvPr>
          <p:cNvCxnSpPr>
            <a:cxnSpLocks/>
          </p:cNvCxnSpPr>
          <p:nvPr/>
        </p:nvCxnSpPr>
        <p:spPr>
          <a:xfrm>
            <a:off x="899592" y="4725144"/>
            <a:ext cx="712879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775D2156-8A72-4ACE-A373-60DC555F969F}"/>
              </a:ext>
            </a:extLst>
          </p:cNvPr>
          <p:cNvSpPr/>
          <p:nvPr/>
        </p:nvSpPr>
        <p:spPr>
          <a:xfrm>
            <a:off x="1187624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9373D92-E6E5-4E2F-A612-D05ADFCFDFA8}"/>
              </a:ext>
            </a:extLst>
          </p:cNvPr>
          <p:cNvSpPr/>
          <p:nvPr/>
        </p:nvSpPr>
        <p:spPr>
          <a:xfrm>
            <a:off x="1842058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671FDBB-6646-4212-AFB6-4C5AC4729EEF}"/>
              </a:ext>
            </a:extLst>
          </p:cNvPr>
          <p:cNvSpPr/>
          <p:nvPr/>
        </p:nvSpPr>
        <p:spPr>
          <a:xfrm>
            <a:off x="2496492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1A42AE91-FA2C-40B9-8BA1-1368B37CDAC5}"/>
              </a:ext>
            </a:extLst>
          </p:cNvPr>
          <p:cNvSpPr/>
          <p:nvPr/>
        </p:nvSpPr>
        <p:spPr>
          <a:xfrm>
            <a:off x="3150926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CAE99D3C-C64F-42DC-A74F-CD72B75B4A8C}"/>
              </a:ext>
            </a:extLst>
          </p:cNvPr>
          <p:cNvSpPr/>
          <p:nvPr/>
        </p:nvSpPr>
        <p:spPr>
          <a:xfrm>
            <a:off x="3805360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E360B2F8-7583-40E3-8CB8-44773E7D72AF}"/>
              </a:ext>
            </a:extLst>
          </p:cNvPr>
          <p:cNvSpPr/>
          <p:nvPr/>
        </p:nvSpPr>
        <p:spPr>
          <a:xfrm>
            <a:off x="4459794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8C8184A6-AA41-49B1-963F-225FC1013BF4}"/>
              </a:ext>
            </a:extLst>
          </p:cNvPr>
          <p:cNvSpPr/>
          <p:nvPr/>
        </p:nvSpPr>
        <p:spPr>
          <a:xfrm>
            <a:off x="5114228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7C9FCBED-D02B-4B45-954D-671CCED6D44B}"/>
              </a:ext>
            </a:extLst>
          </p:cNvPr>
          <p:cNvSpPr/>
          <p:nvPr/>
        </p:nvSpPr>
        <p:spPr>
          <a:xfrm>
            <a:off x="5768662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F67A7FE-3140-490F-9280-9C8D27F1B907}"/>
              </a:ext>
            </a:extLst>
          </p:cNvPr>
          <p:cNvSpPr/>
          <p:nvPr/>
        </p:nvSpPr>
        <p:spPr>
          <a:xfrm>
            <a:off x="6423096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2437FC25-94A4-408C-92D7-459E4B89C0E9}"/>
              </a:ext>
            </a:extLst>
          </p:cNvPr>
          <p:cNvSpPr/>
          <p:nvPr/>
        </p:nvSpPr>
        <p:spPr>
          <a:xfrm>
            <a:off x="7077530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73AC5CA8-A424-4FA3-B06B-66698F0D33BF}"/>
              </a:ext>
            </a:extLst>
          </p:cNvPr>
          <p:cNvSpPr/>
          <p:nvPr/>
        </p:nvSpPr>
        <p:spPr>
          <a:xfrm>
            <a:off x="7731968" y="4653136"/>
            <a:ext cx="144016" cy="144016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FBE31484-7708-4F43-B09E-36D6B6CCE164}"/>
              </a:ext>
            </a:extLst>
          </p:cNvPr>
          <p:cNvSpPr txBox="1"/>
          <p:nvPr/>
        </p:nvSpPr>
        <p:spPr>
          <a:xfrm>
            <a:off x="3978180" y="361839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médiane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8E657F1-89D8-48DA-A5E6-707F1ADFF21A}"/>
              </a:ext>
            </a:extLst>
          </p:cNvPr>
          <p:cNvSpPr txBox="1"/>
          <p:nvPr/>
        </p:nvSpPr>
        <p:spPr>
          <a:xfrm>
            <a:off x="2888037" y="3760762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médiane</a:t>
            </a: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A8F3E46A-DD5F-4B41-B28D-985CCD2038D1}"/>
              </a:ext>
            </a:extLst>
          </p:cNvPr>
          <p:cNvSpPr/>
          <p:nvPr/>
        </p:nvSpPr>
        <p:spPr>
          <a:xfrm rot="5400000">
            <a:off x="2215028" y="2065864"/>
            <a:ext cx="145331" cy="2239887"/>
          </a:xfrm>
          <a:prstGeom prst="rightBrace">
            <a:avLst>
              <a:gd name="adj1" fmla="val 130923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colade fermante 32">
            <a:extLst>
              <a:ext uri="{FF2B5EF4-FFF2-40B4-BE49-F238E27FC236}">
                <a16:creationId xmlns:a16="http://schemas.microsoft.com/office/drawing/2014/main" id="{92861908-ED6E-4CB0-9E78-AA1589CE922D}"/>
              </a:ext>
            </a:extLst>
          </p:cNvPr>
          <p:cNvSpPr/>
          <p:nvPr/>
        </p:nvSpPr>
        <p:spPr>
          <a:xfrm rot="5400000">
            <a:off x="5583213" y="972538"/>
            <a:ext cx="118411" cy="4455271"/>
          </a:xfrm>
          <a:prstGeom prst="rightBrace">
            <a:avLst>
              <a:gd name="adj1" fmla="val 130923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1A231B64-D557-44C8-8212-3740C21B7135}"/>
              </a:ext>
            </a:extLst>
          </p:cNvPr>
          <p:cNvCxnSpPr>
            <a:cxnSpLocks/>
          </p:cNvCxnSpPr>
          <p:nvPr/>
        </p:nvCxnSpPr>
        <p:spPr>
          <a:xfrm flipV="1">
            <a:off x="3407637" y="3109857"/>
            <a:ext cx="987" cy="720080"/>
          </a:xfrm>
          <a:prstGeom prst="straightConnector1">
            <a:avLst/>
          </a:prstGeom>
          <a:ln>
            <a:solidFill>
              <a:srgbClr val="E88A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Accolade fermante 33">
            <a:extLst>
              <a:ext uri="{FF2B5EF4-FFF2-40B4-BE49-F238E27FC236}">
                <a16:creationId xmlns:a16="http://schemas.microsoft.com/office/drawing/2014/main" id="{D3761C45-8747-4739-AE3F-FE2D09282C7A}"/>
              </a:ext>
            </a:extLst>
          </p:cNvPr>
          <p:cNvSpPr/>
          <p:nvPr/>
        </p:nvSpPr>
        <p:spPr>
          <a:xfrm rot="16200000" flipV="1">
            <a:off x="2747885" y="2795887"/>
            <a:ext cx="144003" cy="3423821"/>
          </a:xfrm>
          <a:prstGeom prst="rightBrace">
            <a:avLst>
              <a:gd name="adj1" fmla="val 130923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colade fermante 35">
            <a:extLst>
              <a:ext uri="{FF2B5EF4-FFF2-40B4-BE49-F238E27FC236}">
                <a16:creationId xmlns:a16="http://schemas.microsoft.com/office/drawing/2014/main" id="{449EB4F5-7C10-4165-856C-09F2A9EE2C8B}"/>
              </a:ext>
            </a:extLst>
          </p:cNvPr>
          <p:cNvSpPr/>
          <p:nvPr/>
        </p:nvSpPr>
        <p:spPr>
          <a:xfrm rot="16200000" flipV="1">
            <a:off x="6171706" y="2781232"/>
            <a:ext cx="144003" cy="3423821"/>
          </a:xfrm>
          <a:prstGeom prst="rightBrace">
            <a:avLst>
              <a:gd name="adj1" fmla="val 130923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2ECEFB75-E6C6-4C6C-8A51-968E1BDC9C7B}"/>
              </a:ext>
            </a:extLst>
          </p:cNvPr>
          <p:cNvCxnSpPr>
            <a:cxnSpLocks/>
          </p:cNvCxnSpPr>
          <p:nvPr/>
        </p:nvCxnSpPr>
        <p:spPr>
          <a:xfrm>
            <a:off x="4531802" y="3933056"/>
            <a:ext cx="0" cy="648072"/>
          </a:xfrm>
          <a:prstGeom prst="straightConnector1">
            <a:avLst/>
          </a:prstGeom>
          <a:ln>
            <a:solidFill>
              <a:srgbClr val="E88A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2ACA0810-F853-4EB0-BECD-53EF6F526C67}"/>
              </a:ext>
            </a:extLst>
          </p:cNvPr>
          <p:cNvSpPr txBox="1"/>
          <p:nvPr/>
        </p:nvSpPr>
        <p:spPr>
          <a:xfrm>
            <a:off x="1955711" y="3260361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50%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8125F50-E8E9-4103-96E6-62A504BFBC33}"/>
              </a:ext>
            </a:extLst>
          </p:cNvPr>
          <p:cNvSpPr txBox="1"/>
          <p:nvPr/>
        </p:nvSpPr>
        <p:spPr>
          <a:xfrm>
            <a:off x="2519406" y="4085859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50%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5C09F4C5-61F9-4FF0-A0F2-831AF3ACB060}"/>
              </a:ext>
            </a:extLst>
          </p:cNvPr>
          <p:cNvSpPr txBox="1"/>
          <p:nvPr/>
        </p:nvSpPr>
        <p:spPr>
          <a:xfrm>
            <a:off x="5310436" y="3226124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50%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D3849A4-93C1-4B08-9CFE-A960A3CBAFC2}"/>
              </a:ext>
            </a:extLst>
          </p:cNvPr>
          <p:cNvSpPr txBox="1"/>
          <p:nvPr/>
        </p:nvSpPr>
        <p:spPr>
          <a:xfrm>
            <a:off x="5904745" y="4086430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267585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AD7C78-2EE1-410B-AA9A-89E783B9F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2.1- Indicateurs numériques </a:t>
            </a:r>
            <a:r>
              <a:rPr lang="fr-FR"/>
              <a:t>(4/9)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7FA7C89-E806-46A7-B2C7-2AB83816B8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Calcul de la médiane</a:t>
            </a:r>
          </a:p>
          <a:p>
            <a:pPr marL="514350" indent="-514350">
              <a:buAutoNum type="arabicParenR"/>
            </a:pPr>
            <a:r>
              <a:rPr lang="fr-FR" sz="2800" dirty="0"/>
              <a:t>Classer les individus par ordre croissant</a:t>
            </a:r>
          </a:p>
          <a:p>
            <a:pPr marL="514350" indent="-514350">
              <a:buAutoNum type="arabicParenR"/>
            </a:pPr>
            <a:r>
              <a:rPr lang="fr-FR" sz="2800" dirty="0"/>
              <a:t>Selon l’effectif (= N), impair ou pair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fr-FR" dirty="0"/>
              <a:t>si N impair, N=2n+1 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 </a:t>
            </a:r>
            <a:r>
              <a:rPr lang="fr-FR" dirty="0"/>
              <a:t>Médiane = </a:t>
            </a:r>
            <a:r>
              <a:rPr lang="fr-FR" i="1" dirty="0"/>
              <a:t>valeur</a:t>
            </a:r>
            <a:r>
              <a:rPr lang="fr-FR" dirty="0"/>
              <a:t> de l’individu n° n+1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fr-FR" dirty="0"/>
              <a:t>si N pair, N=2n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 Médiane = </a:t>
            </a:r>
            <a:r>
              <a:rPr lang="fr-FR" i="1" dirty="0">
                <a:sym typeface="Wingdings" panose="05000000000000000000" pitchFamily="2" charset="2"/>
              </a:rPr>
              <a:t>moyenne</a:t>
            </a:r>
            <a:r>
              <a:rPr lang="fr-FR" dirty="0">
                <a:sym typeface="Wingdings" panose="05000000000000000000" pitchFamily="2" charset="2"/>
              </a:rPr>
              <a:t> des valeurs des individus n et n+1</a:t>
            </a:r>
            <a:endParaRPr lang="fr-FR" dirty="0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3E0FFADA-DAB0-420E-AF19-82445C4CF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6096" y="1844824"/>
            <a:ext cx="18979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Fonction MEDIANE(série)</a:t>
            </a:r>
          </a:p>
          <a:p>
            <a:r>
              <a:rPr lang="fr-FR" sz="1200" dirty="0">
                <a:solidFill>
                  <a:schemeClr val="bg2"/>
                </a:solidFill>
                <a:latin typeface="Tahoma" pitchFamily="34" charset="0"/>
              </a:rPr>
              <a:t>sous Excel</a:t>
            </a:r>
          </a:p>
        </p:txBody>
      </p:sp>
      <p:sp>
        <p:nvSpPr>
          <p:cNvPr id="5" name="Line 5">
            <a:extLst>
              <a:ext uri="{FF2B5EF4-FFF2-40B4-BE49-F238E27FC236}">
                <a16:creationId xmlns:a16="http://schemas.microsoft.com/office/drawing/2014/main" id="{94656647-3F40-4472-98EC-55800DC6F97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44008" y="2132856"/>
            <a:ext cx="792088" cy="16125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459141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215</Words>
  <Application>Microsoft Office PowerPoint</Application>
  <PresentationFormat>Affichage à l'écran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Arial</vt:lpstr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2 :  moyenne,  médiane</vt:lpstr>
      <vt:lpstr>Contenu</vt:lpstr>
      <vt:lpstr>2- Résumer (une information)</vt:lpstr>
      <vt:lpstr>2.1- Indicateurs numériques (1/9)</vt:lpstr>
      <vt:lpstr>2.1- Indicateurs numériques (2/9)</vt:lpstr>
      <vt:lpstr>2.1- Indicateurs numériques (3/9)</vt:lpstr>
      <vt:lpstr>2.1- Indicateurs numériques (4/9)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29</cp:revision>
  <dcterms:created xsi:type="dcterms:W3CDTF">2020-05-05T19:38:15Z</dcterms:created>
  <dcterms:modified xsi:type="dcterms:W3CDTF">2021-10-06T10:02:01Z</dcterms:modified>
</cp:coreProperties>
</file>