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12" r:id="rId4"/>
    <p:sldId id="352" r:id="rId5"/>
    <p:sldId id="364" r:id="rId6"/>
    <p:sldId id="367" r:id="rId7"/>
    <p:sldId id="354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120" d="100"/>
          <a:sy n="120" d="100"/>
        </p:scale>
        <p:origin x="136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888432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partie 9 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tableaux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croisés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3- Comparer (deux informations ou plus) 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96DBDD8-B908-4897-A9D8-1158748C6F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3.1- Tableaux croisés (1/4)</a:t>
            </a: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/>
              <a:t>Tableaux de fréquence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Dans les cellules :</a:t>
            </a:r>
          </a:p>
          <a:p>
            <a:pPr lvl="2">
              <a:buFont typeface="Wingdings" pitchFamily="2" charset="2"/>
              <a:buChar char="ð"/>
            </a:pPr>
            <a:r>
              <a:rPr lang="fr-FR"/>
              <a:t> </a:t>
            </a:r>
            <a:r>
              <a:rPr lang="fr-FR" b="1"/>
              <a:t>fréquence</a:t>
            </a:r>
            <a:r>
              <a:rPr lang="fr-FR"/>
              <a:t> (cette ligne et cette colonne)</a:t>
            </a:r>
          </a:p>
          <a:p>
            <a:pPr lvl="2">
              <a:buFont typeface="Wingdings" pitchFamily="2" charset="2"/>
              <a:buChar char="ð"/>
            </a:pPr>
            <a:r>
              <a:rPr lang="fr-FR"/>
              <a:t> </a:t>
            </a:r>
            <a:r>
              <a:rPr lang="fr-FR" b="1"/>
              <a:t>% du total</a:t>
            </a:r>
            <a:r>
              <a:rPr lang="fr-FR"/>
              <a:t> (100% = marge en bas à droite)</a:t>
            </a:r>
          </a:p>
          <a:p>
            <a:pPr lvl="2">
              <a:buFont typeface="Wingdings" pitchFamily="2" charset="2"/>
              <a:buChar char="ð"/>
            </a:pPr>
            <a:r>
              <a:rPr lang="fr-FR"/>
              <a:t> </a:t>
            </a:r>
            <a:r>
              <a:rPr lang="fr-FR" b="1"/>
              <a:t>% de la ligne</a:t>
            </a:r>
            <a:r>
              <a:rPr lang="fr-FR"/>
              <a:t> (100% = marge à droite)</a:t>
            </a:r>
          </a:p>
          <a:p>
            <a:pPr lvl="2">
              <a:buFont typeface="Wingdings" pitchFamily="2" charset="2"/>
              <a:buChar char="ð"/>
            </a:pPr>
            <a:r>
              <a:rPr lang="fr-FR"/>
              <a:t> </a:t>
            </a:r>
            <a:r>
              <a:rPr lang="fr-FR" b="1"/>
              <a:t>% de la colonne</a:t>
            </a:r>
            <a:r>
              <a:rPr lang="fr-FR"/>
              <a:t> (100% = marge en bas) </a:t>
            </a:r>
          </a:p>
          <a:p>
            <a:pPr lvl="1"/>
            <a:endParaRPr lang="fr-FR"/>
          </a:p>
          <a:p>
            <a:pPr lvl="1">
              <a:buFont typeface="Wingdings" pitchFamily="2" charset="2"/>
              <a:buChar char="±"/>
            </a:pPr>
            <a:r>
              <a:rPr lang="fr-FR"/>
              <a:t> Aussi appelés « tris croisés 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3.1- Tableaux croisés (2/4)</a:t>
            </a:r>
          </a:p>
        </p:txBody>
      </p:sp>
      <p:graphicFrame>
        <p:nvGraphicFramePr>
          <p:cNvPr id="375029" name="Group 245"/>
          <p:cNvGraphicFramePr>
            <a:graphicFrameLocks noGrp="1"/>
          </p:cNvGraphicFramePr>
          <p:nvPr>
            <p:ph idx="1"/>
          </p:nvPr>
        </p:nvGraphicFramePr>
        <p:xfrm>
          <a:off x="107950" y="2487613"/>
          <a:ext cx="4103688" cy="1615440"/>
        </p:xfrm>
        <a:graphic>
          <a:graphicData uri="http://schemas.openxmlformats.org/drawingml/2006/table">
            <a:tbl>
              <a:tblPr/>
              <a:tblGrid>
                <a:gridCol w="1474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Bénéficiaire du RMI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Année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Couples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178 600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166 591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345 191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Familles monoparentales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197 455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247 527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444 982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Personnes seules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557 943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592 999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1 150 942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933 998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1 007 117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1 941 115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75026" name="Group 242"/>
          <p:cNvGraphicFramePr>
            <a:graphicFrameLocks noGrp="1"/>
          </p:cNvGraphicFramePr>
          <p:nvPr/>
        </p:nvGraphicFramePr>
        <p:xfrm>
          <a:off x="4500563" y="2493963"/>
          <a:ext cx="4103687" cy="1615440"/>
        </p:xfrm>
        <a:graphic>
          <a:graphicData uri="http://schemas.openxmlformats.org/drawingml/2006/table">
            <a:tbl>
              <a:tblPr/>
              <a:tblGrid>
                <a:gridCol w="1474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Bénéficiaire du RMI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Année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Couples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9,20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17,78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37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Familles monoparentales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10,17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12,75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22,92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Personnes seules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28,74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30,55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59,29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48,12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51,88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E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74935" name="Text Box 151"/>
          <p:cNvSpPr txBox="1">
            <a:spLocks noChangeArrowheads="1"/>
          </p:cNvSpPr>
          <p:nvPr/>
        </p:nvSpPr>
        <p:spPr bwMode="auto">
          <a:xfrm>
            <a:off x="7164388" y="4221163"/>
            <a:ext cx="17160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latin typeface="Tahoma" pitchFamily="34" charset="0"/>
              </a:rPr>
              <a:t>Source : INSEE</a:t>
            </a:r>
          </a:p>
        </p:txBody>
      </p:sp>
      <p:sp>
        <p:nvSpPr>
          <p:cNvPr id="375030" name="Line 246"/>
          <p:cNvSpPr>
            <a:spLocks noChangeShapeType="1"/>
          </p:cNvSpPr>
          <p:nvPr/>
        </p:nvSpPr>
        <p:spPr bwMode="auto">
          <a:xfrm flipV="1">
            <a:off x="3348038" y="3998913"/>
            <a:ext cx="730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5031" name="Line 247"/>
          <p:cNvSpPr>
            <a:spLocks noChangeShapeType="1"/>
          </p:cNvSpPr>
          <p:nvPr/>
        </p:nvSpPr>
        <p:spPr bwMode="auto">
          <a:xfrm flipH="1" flipV="1">
            <a:off x="2555875" y="4005263"/>
            <a:ext cx="215900" cy="282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5032" name="Text Box 248"/>
          <p:cNvSpPr txBox="1">
            <a:spLocks noChangeArrowheads="1"/>
          </p:cNvSpPr>
          <p:nvPr/>
        </p:nvSpPr>
        <p:spPr bwMode="auto">
          <a:xfrm>
            <a:off x="2124075" y="4214813"/>
            <a:ext cx="241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latin typeface="Tahoma" pitchFamily="34" charset="0"/>
              </a:rPr>
              <a:t>Marges du tableau</a:t>
            </a:r>
          </a:p>
          <a:p>
            <a:r>
              <a:rPr lang="fr-FR">
                <a:latin typeface="Tahoma" pitchFamily="34" charset="0"/>
                <a:sym typeface="Wingdings" pitchFamily="2" charset="2"/>
              </a:rPr>
              <a:t> Effectifs marginaux</a:t>
            </a:r>
            <a:endParaRPr lang="fr-FR">
              <a:latin typeface="Tahoma" pitchFamily="34" charset="0"/>
            </a:endParaRPr>
          </a:p>
        </p:txBody>
      </p:sp>
      <p:sp>
        <p:nvSpPr>
          <p:cNvPr id="375033" name="AutoShape 249"/>
          <p:cNvSpPr>
            <a:spLocks noChangeArrowheads="1"/>
          </p:cNvSpPr>
          <p:nvPr/>
        </p:nvSpPr>
        <p:spPr bwMode="auto">
          <a:xfrm>
            <a:off x="395288" y="1557338"/>
            <a:ext cx="1512887" cy="649287"/>
          </a:xfrm>
          <a:prstGeom prst="wedgeRoundRectCallout">
            <a:avLst>
              <a:gd name="adj1" fmla="val 36884"/>
              <a:gd name="adj2" fmla="val 180806"/>
              <a:gd name="adj3" fmla="val 16667"/>
            </a:avLst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FR" sz="1600">
                <a:latin typeface="Tahoma" pitchFamily="34" charset="0"/>
              </a:rPr>
              <a:t>Tableau de fréquences</a:t>
            </a:r>
          </a:p>
        </p:txBody>
      </p:sp>
      <p:sp>
        <p:nvSpPr>
          <p:cNvPr id="375034" name="AutoShape 250"/>
          <p:cNvSpPr>
            <a:spLocks noChangeArrowheads="1"/>
          </p:cNvSpPr>
          <p:nvPr/>
        </p:nvSpPr>
        <p:spPr bwMode="auto">
          <a:xfrm>
            <a:off x="5003800" y="1846263"/>
            <a:ext cx="1368425" cy="360362"/>
          </a:xfrm>
          <a:prstGeom prst="wedgeRoundRectCallout">
            <a:avLst>
              <a:gd name="adj1" fmla="val 35500"/>
              <a:gd name="adj2" fmla="val 285681"/>
              <a:gd name="adj3" fmla="val 16667"/>
            </a:avLst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FR" sz="1600">
                <a:latin typeface="Tahoma" pitchFamily="34" charset="0"/>
              </a:rPr>
              <a:t>% du total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3.1- Tableaux croisés (3/4)</a:t>
            </a:r>
          </a:p>
        </p:txBody>
      </p:sp>
      <p:graphicFrame>
        <p:nvGraphicFramePr>
          <p:cNvPr id="377859" name="Group 3"/>
          <p:cNvGraphicFramePr>
            <a:graphicFrameLocks noGrp="1"/>
          </p:cNvGraphicFramePr>
          <p:nvPr>
            <p:ph idx="1"/>
          </p:nvPr>
        </p:nvGraphicFramePr>
        <p:xfrm>
          <a:off x="107950" y="2487613"/>
          <a:ext cx="4103688" cy="1615440"/>
        </p:xfrm>
        <a:graphic>
          <a:graphicData uri="http://schemas.openxmlformats.org/drawingml/2006/table">
            <a:tbl>
              <a:tblPr/>
              <a:tblGrid>
                <a:gridCol w="1474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Bénéficiaire du RMI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Année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Couples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178 600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166 591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345 191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Familles monoparentales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197 455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247 527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444 982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Personnes seules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557 943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592 999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1 150 942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933 998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1 007 117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1 941 115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77971" name="Group 115"/>
          <p:cNvGraphicFramePr>
            <a:graphicFrameLocks noGrp="1"/>
          </p:cNvGraphicFramePr>
          <p:nvPr/>
        </p:nvGraphicFramePr>
        <p:xfrm>
          <a:off x="4500563" y="2493963"/>
          <a:ext cx="4103687" cy="1615440"/>
        </p:xfrm>
        <a:graphic>
          <a:graphicData uri="http://schemas.openxmlformats.org/drawingml/2006/table">
            <a:tbl>
              <a:tblPr/>
              <a:tblGrid>
                <a:gridCol w="1474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Bénéficiaire du RMI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Année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Couples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51,74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48,26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E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37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Familles monoparentales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44,37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55,63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E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Personnes seules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48,48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51,52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E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48,12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51,88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E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77927" name="Text Box 71"/>
          <p:cNvSpPr txBox="1">
            <a:spLocks noChangeArrowheads="1"/>
          </p:cNvSpPr>
          <p:nvPr/>
        </p:nvSpPr>
        <p:spPr bwMode="auto">
          <a:xfrm>
            <a:off x="107950" y="4149725"/>
            <a:ext cx="17160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latin typeface="Tahoma" pitchFamily="34" charset="0"/>
              </a:rPr>
              <a:t>Source : INSEE</a:t>
            </a:r>
          </a:p>
        </p:txBody>
      </p:sp>
      <p:sp>
        <p:nvSpPr>
          <p:cNvPr id="377931" name="AutoShape 75"/>
          <p:cNvSpPr>
            <a:spLocks noChangeArrowheads="1"/>
          </p:cNvSpPr>
          <p:nvPr/>
        </p:nvSpPr>
        <p:spPr bwMode="auto">
          <a:xfrm>
            <a:off x="395288" y="1557338"/>
            <a:ext cx="1512887" cy="649287"/>
          </a:xfrm>
          <a:prstGeom prst="wedgeRoundRectCallout">
            <a:avLst>
              <a:gd name="adj1" fmla="val 36884"/>
              <a:gd name="adj2" fmla="val 180806"/>
              <a:gd name="adj3" fmla="val 16667"/>
            </a:avLst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FR" sz="1600">
                <a:latin typeface="Tahoma" pitchFamily="34" charset="0"/>
              </a:rPr>
              <a:t>Tableau de fréquences</a:t>
            </a:r>
          </a:p>
        </p:txBody>
      </p:sp>
      <p:sp>
        <p:nvSpPr>
          <p:cNvPr id="377932" name="AutoShape 76"/>
          <p:cNvSpPr>
            <a:spLocks noChangeArrowheads="1"/>
          </p:cNvSpPr>
          <p:nvPr/>
        </p:nvSpPr>
        <p:spPr bwMode="auto">
          <a:xfrm>
            <a:off x="5003800" y="1846263"/>
            <a:ext cx="1368425" cy="360362"/>
          </a:xfrm>
          <a:prstGeom prst="wedgeRoundRectCallout">
            <a:avLst>
              <a:gd name="adj1" fmla="val 35500"/>
              <a:gd name="adj2" fmla="val 285681"/>
              <a:gd name="adj3" fmla="val 16667"/>
            </a:avLst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FR" sz="1600">
                <a:latin typeface="Tahoma" pitchFamily="34" charset="0"/>
              </a:rPr>
              <a:t>% ligne</a:t>
            </a:r>
          </a:p>
        </p:txBody>
      </p:sp>
      <p:graphicFrame>
        <p:nvGraphicFramePr>
          <p:cNvPr id="377978" name="Group 122"/>
          <p:cNvGraphicFramePr>
            <a:graphicFrameLocks noGrp="1"/>
          </p:cNvGraphicFramePr>
          <p:nvPr/>
        </p:nvGraphicFramePr>
        <p:xfrm>
          <a:off x="4500563" y="4868863"/>
          <a:ext cx="4103687" cy="1615440"/>
        </p:xfrm>
        <a:graphic>
          <a:graphicData uri="http://schemas.openxmlformats.org/drawingml/2006/table">
            <a:tbl>
              <a:tblPr/>
              <a:tblGrid>
                <a:gridCol w="1474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Bénéficiaire du RMI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Année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Couples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16,54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17,78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37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Familles monoparentales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21,14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24,58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22,92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Personnes seules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59,74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58,88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59,29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E2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E2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E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77967" name="AutoShape 111"/>
          <p:cNvSpPr>
            <a:spLocks noChangeArrowheads="1"/>
          </p:cNvSpPr>
          <p:nvPr/>
        </p:nvSpPr>
        <p:spPr bwMode="auto">
          <a:xfrm>
            <a:off x="5003800" y="4221163"/>
            <a:ext cx="1368425" cy="360362"/>
          </a:xfrm>
          <a:prstGeom prst="wedgeRoundRectCallout">
            <a:avLst>
              <a:gd name="adj1" fmla="val 36773"/>
              <a:gd name="adj2" fmla="val 290528"/>
              <a:gd name="adj3" fmla="val 16667"/>
            </a:avLst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FR" sz="1600">
                <a:latin typeface="Tahoma" pitchFamily="34" charset="0"/>
              </a:rPr>
              <a:t>% colonne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3.1- Tableaux croisés (4/4)</a:t>
            </a: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/>
              <a:t>Tableaux croisés de statistiques</a:t>
            </a:r>
          </a:p>
          <a:p>
            <a:pPr lvl="1">
              <a:buFont typeface="Wingdings" pitchFamily="2" charset="2"/>
              <a:buChar char="±"/>
            </a:pPr>
            <a:r>
              <a:rPr lang="fr-FR">
                <a:sym typeface="Wingdings" pitchFamily="2" charset="2"/>
              </a:rPr>
              <a:t>Sommes</a:t>
            </a:r>
          </a:p>
          <a:p>
            <a:pPr lvl="2">
              <a:buFont typeface="Wingdings" pitchFamily="2" charset="2"/>
              <a:buChar char="ð"/>
            </a:pPr>
            <a:r>
              <a:rPr lang="fr-FR">
                <a:sym typeface="Wingdings" pitchFamily="2" charset="2"/>
              </a:rPr>
              <a:t> ligne « total »</a:t>
            </a:r>
          </a:p>
          <a:p>
            <a:pPr lvl="1">
              <a:buFont typeface="Wingdings" pitchFamily="2" charset="2"/>
              <a:buChar char="±"/>
            </a:pPr>
            <a:r>
              <a:rPr lang="fr-FR">
                <a:sym typeface="Wingdings" pitchFamily="2" charset="2"/>
              </a:rPr>
              <a:t>Moyennes, médianes, minima, maxima</a:t>
            </a:r>
          </a:p>
          <a:p>
            <a:pPr lvl="2">
              <a:buFont typeface="Wingdings" pitchFamily="2" charset="2"/>
              <a:buChar char="ð"/>
            </a:pPr>
            <a:r>
              <a:rPr lang="fr-FR"/>
              <a:t> ligne « récapitulatif »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Sous Excel, tableau croisé « dynamique 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348</Words>
  <Application>Microsoft Office PowerPoint</Application>
  <PresentationFormat>Affichage à l'écran (4:3)</PresentationFormat>
  <Paragraphs>140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9 :  tableaux croisés</vt:lpstr>
      <vt:lpstr>Contenu</vt:lpstr>
      <vt:lpstr>3- Comparer (deux informations ou plus) </vt:lpstr>
      <vt:lpstr>3.1- Tableaux croisés (1/4)</vt:lpstr>
      <vt:lpstr>3.1- Tableaux croisés (2/4)</vt:lpstr>
      <vt:lpstr>3.1- Tableaux croisés (3/4)</vt:lpstr>
      <vt:lpstr>3.1- Tableaux croisés (4/4)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38</cp:revision>
  <dcterms:created xsi:type="dcterms:W3CDTF">2020-05-05T19:38:15Z</dcterms:created>
  <dcterms:modified xsi:type="dcterms:W3CDTF">2021-10-21T06:21:06Z</dcterms:modified>
</cp:coreProperties>
</file>