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349" r:id="rId4"/>
    <p:sldId id="368" r:id="rId5"/>
    <p:sldId id="350" r:id="rId6"/>
    <p:sldId id="35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4660"/>
  </p:normalViewPr>
  <p:slideViewPr>
    <p:cSldViewPr>
      <p:cViewPr varScale="1">
        <p:scale>
          <a:sx n="120" d="100"/>
          <a:sy n="120" d="100"/>
        </p:scale>
        <p:origin x="136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Olivier Decourt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8" name="Oval 9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/>
              <a:t>Cliquez pour modifier le style du titre du masque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fr-FR" noProof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484934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4324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927990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520023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20646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04886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1520" y="54868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97BBB675-05E3-44A8-97DA-5B7E912471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716649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49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8652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8293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1051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784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74095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1485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val 1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7" name="Rectangle 11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 du masque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30" name="Oval 9"/>
          <p:cNvSpPr>
            <a:spLocks noChangeArrowheads="1"/>
          </p:cNvSpPr>
          <p:nvPr userDrawn="1"/>
        </p:nvSpPr>
        <p:spPr bwMode="auto">
          <a:xfrm>
            <a:off x="8566150" y="6281738"/>
            <a:ext cx="533400" cy="5334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BB3120CF-694A-4E92-811D-FCB688A88244}" type="slidenum">
              <a:rPr lang="fr-FR" sz="1200" b="1">
                <a:solidFill>
                  <a:srgbClr val="FFFFFF"/>
                </a:solidFill>
                <a:cs typeface="Tahoma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200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31" name="Rectangle 10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Olivier </a:t>
            </a:r>
            <a:r>
              <a:rPr lang="fr-FR" sz="1400" dirty="0" err="1">
                <a:solidFill>
                  <a:srgbClr val="FFFFFF"/>
                </a:solidFill>
                <a:latin typeface="Impact" pitchFamily="34" charset="0"/>
              </a:rPr>
              <a:t>Decourt</a:t>
            </a:r>
            <a:endParaRPr lang="fr-FR" sz="1400" dirty="0">
              <a:solidFill>
                <a:srgbClr val="FFFFFF"/>
              </a:solidFill>
              <a:latin typeface="Impact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1032" name="Group 19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1034" name="Oval 15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  <p:sp>
          <p:nvSpPr>
            <p:cNvPr id="1035" name="Rectangle 16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</p:grpSp>
      <p:sp>
        <p:nvSpPr>
          <p:cNvPr id="1033" name="Text Box 20"/>
          <p:cNvSpPr txBox="1">
            <a:spLocks noChangeArrowheads="1"/>
          </p:cNvSpPr>
          <p:nvPr userDrawn="1"/>
        </p:nvSpPr>
        <p:spPr bwMode="auto">
          <a:xfrm>
            <a:off x="1907704" y="0"/>
            <a:ext cx="7236296" cy="3365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00" dirty="0">
                <a:solidFill>
                  <a:srgbClr val="EAEAEA"/>
                </a:solidFill>
                <a:latin typeface="Impact" pitchFamily="34" charset="0"/>
              </a:rPr>
              <a:t>Initiation à la statistique, applications avec Excel / Banque de France</a:t>
            </a:r>
          </a:p>
        </p:txBody>
      </p:sp>
    </p:spTree>
    <p:extLst>
      <p:ext uri="{BB962C8B-B14F-4D97-AF65-F5344CB8AC3E}">
        <p14:creationId xmlns:p14="http://schemas.microsoft.com/office/powerpoint/2010/main" val="225532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0" indent="0" algn="just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534988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800">
          <a:solidFill>
            <a:schemeClr val="tx1"/>
          </a:solidFill>
          <a:latin typeface="+mn-lt"/>
        </a:defRPr>
      </a:lvl2pPr>
      <a:lvl3pPr marL="900113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400">
          <a:solidFill>
            <a:schemeClr val="tx1"/>
          </a:solidFill>
          <a:latin typeface="+mn-lt"/>
        </a:defRPr>
      </a:lvl3pPr>
      <a:lvl4pPr marL="1435100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1800225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5630093"/>
            <a:ext cx="4032696" cy="7016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3600" b="1" dirty="0">
                <a:solidFill>
                  <a:srgbClr val="E88A00"/>
                </a:solidFill>
                <a:latin typeface="Century Gothic" pitchFamily="34" charset="0"/>
              </a:rPr>
              <a:t>Olivier Decourt</a:t>
            </a:r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0" y="6237288"/>
            <a:ext cx="9144000" cy="620712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800" b="1">
                <a:solidFill>
                  <a:srgbClr val="FFFFFF"/>
                </a:solidFill>
                <a:latin typeface="Century Gothic" pitchFamily="34" charset="0"/>
              </a:rPr>
              <a:t>http://www.od-datamining.com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9184" y="548680"/>
            <a:ext cx="8425631" cy="3744416"/>
          </a:xfrm>
        </p:spPr>
        <p:txBody>
          <a:bodyPr/>
          <a:lstStyle/>
          <a:p>
            <a:pPr algn="l" eaLnBrk="1" hangingPunct="1"/>
            <a:r>
              <a:rPr lang="fr-FR" sz="6000" b="1" dirty="0">
                <a:latin typeface="Franklin Gothic Medium" pitchFamily="34" charset="0"/>
              </a:rPr>
              <a:t>Initiation à la statistique, applications avec Excel </a:t>
            </a:r>
            <a:br>
              <a:rPr lang="fr-FR" sz="60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partie 11 : </a:t>
            </a:r>
            <a:br>
              <a:rPr lang="fr-FR" sz="44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nuages et</a:t>
            </a:r>
            <a:br>
              <a:rPr lang="fr-FR" sz="44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courbes</a:t>
            </a:r>
            <a:endParaRPr lang="fr-FR" sz="4400" i="1" dirty="0">
              <a:latin typeface="Franklin Gothic Medium" pitchFamily="34" charset="0"/>
            </a:endParaRP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18768314-E3AD-4AD4-82A9-6464A275B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481127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189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/>
              <a:t>Contenu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Vocabulaire et outils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Résumer (une information)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Comparer (deux informations ou plus)</a:t>
            </a:r>
          </a:p>
        </p:txBody>
      </p:sp>
    </p:spTree>
    <p:extLst>
      <p:ext uri="{BB962C8B-B14F-4D97-AF65-F5344CB8AC3E}">
        <p14:creationId xmlns:p14="http://schemas.microsoft.com/office/powerpoint/2010/main" val="755352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3.3- Points et courbes (1/5)</a:t>
            </a:r>
          </a:p>
        </p:txBody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FR" b="1"/>
              <a:t>Nuages de points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±"/>
            </a:pPr>
            <a:r>
              <a:rPr lang="fr-FR"/>
              <a:t> 1 point = 1 individu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±"/>
            </a:pPr>
            <a:r>
              <a:rPr lang="fr-FR"/>
              <a:t> axe vertical = ordonnées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±"/>
            </a:pPr>
            <a:r>
              <a:rPr lang="fr-FR"/>
              <a:t> axe horizontal = abscisses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±"/>
            </a:pPr>
            <a:r>
              <a:rPr lang="fr-FR"/>
              <a:t> recherche d’une « forme » du nuage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ð"/>
            </a:pPr>
            <a:r>
              <a:rPr lang="fr-FR"/>
              <a:t> attention à l’échelle des axes !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±"/>
            </a:pPr>
            <a:r>
              <a:rPr lang="fr-FR"/>
              <a:t> croisement d’une 3</a:t>
            </a:r>
            <a:r>
              <a:rPr lang="fr-FR" baseline="30000"/>
              <a:t>e</a:t>
            </a:r>
            <a:r>
              <a:rPr lang="fr-FR"/>
              <a:t> variable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ð"/>
            </a:pPr>
            <a:r>
              <a:rPr lang="fr-FR"/>
              <a:t> bulles (points de taille # 3</a:t>
            </a:r>
            <a:r>
              <a:rPr lang="fr-FR" baseline="30000"/>
              <a:t>e</a:t>
            </a:r>
            <a:r>
              <a:rPr lang="fr-FR"/>
              <a:t> variable quanti)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ð"/>
            </a:pPr>
            <a:r>
              <a:rPr lang="fr-FR"/>
              <a:t> points colorés (3</a:t>
            </a:r>
            <a:r>
              <a:rPr lang="fr-FR" baseline="30000"/>
              <a:t>e</a:t>
            </a:r>
            <a:r>
              <a:rPr lang="fr-FR"/>
              <a:t> variable quali)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3.3- Points et courbes (2/5)</a:t>
            </a:r>
          </a:p>
        </p:txBody>
      </p:sp>
      <p:pic>
        <p:nvPicPr>
          <p:cNvPr id="435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6453717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3.3- Points et courbes (3/5)</a:t>
            </a: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/>
              <a:t>Courbes</a:t>
            </a:r>
          </a:p>
          <a:p>
            <a:pPr lvl="1">
              <a:buFont typeface="Wingdings" pitchFamily="2" charset="2"/>
              <a:buChar char="±"/>
            </a:pPr>
            <a:r>
              <a:rPr lang="fr-FR"/>
              <a:t> </a:t>
            </a:r>
            <a:r>
              <a:rPr lang="fr-FR" b="1"/>
              <a:t>Série simple</a:t>
            </a:r>
            <a:r>
              <a:rPr lang="fr-FR"/>
              <a:t> : on relie les points (si ordre sous-jacent, temps en général)</a:t>
            </a:r>
          </a:p>
          <a:p>
            <a:pPr lvl="1">
              <a:buFont typeface="Wingdings" pitchFamily="2" charset="2"/>
              <a:buChar char="±"/>
            </a:pPr>
            <a:r>
              <a:rPr lang="fr-FR"/>
              <a:t> </a:t>
            </a:r>
            <a:r>
              <a:rPr lang="fr-FR" i="1"/>
              <a:t>Résumés</a:t>
            </a:r>
            <a:r>
              <a:rPr lang="fr-FR"/>
              <a:t> graphiques :</a:t>
            </a:r>
          </a:p>
          <a:p>
            <a:pPr lvl="2">
              <a:buFont typeface="Wingdings" pitchFamily="2" charset="2"/>
              <a:buChar char="ð"/>
            </a:pPr>
            <a:r>
              <a:rPr lang="fr-FR" b="1"/>
              <a:t> Droite de régression</a:t>
            </a:r>
            <a:r>
              <a:rPr lang="fr-FR"/>
              <a:t> : au plus près d’un maximum de points (</a:t>
            </a:r>
            <a:r>
              <a:rPr lang="fr-FR">
                <a:sym typeface="Wingdings" pitchFamily="2" charset="2"/>
              </a:rPr>
              <a:t> équation)</a:t>
            </a:r>
            <a:endParaRPr lang="fr-FR"/>
          </a:p>
          <a:p>
            <a:pPr lvl="2">
              <a:buFont typeface="Wingdings" pitchFamily="2" charset="2"/>
              <a:buChar char="ð"/>
            </a:pPr>
            <a:r>
              <a:rPr lang="fr-FR"/>
              <a:t> </a:t>
            </a:r>
            <a:r>
              <a:rPr lang="fr-FR" b="1"/>
              <a:t>Courbe lissée</a:t>
            </a:r>
            <a:r>
              <a:rPr lang="fr-FR"/>
              <a:t> : courbe régulière passant près d’un maximum de points (</a:t>
            </a:r>
            <a:r>
              <a:rPr lang="fr-FR">
                <a:sym typeface="Wingdings" pitchFamily="2" charset="2"/>
              </a:rPr>
              <a:t> pas d’équation)</a:t>
            </a:r>
            <a:endParaRPr lang="fr-F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3.3- Points et courbes </a:t>
            </a:r>
            <a:r>
              <a:rPr lang="fr-FR"/>
              <a:t>(4/5)</a:t>
            </a:r>
            <a:endParaRPr lang="fr-FR" dirty="0"/>
          </a:p>
        </p:txBody>
      </p:sp>
      <p:pic>
        <p:nvPicPr>
          <p:cNvPr id="4362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97344"/>
            <a:ext cx="4320480" cy="2612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62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3" y="4455187"/>
            <a:ext cx="3816424" cy="2302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62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988840"/>
            <a:ext cx="3609083" cy="2168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1543</TotalTime>
  <Words>183</Words>
  <Application>Microsoft Office PowerPoint</Application>
  <PresentationFormat>Affichage à l'écran (4:3)</PresentationFormat>
  <Paragraphs>25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Century Gothic</vt:lpstr>
      <vt:lpstr>Franklin Gothic Medium</vt:lpstr>
      <vt:lpstr>Impact</vt:lpstr>
      <vt:lpstr>Tahoma</vt:lpstr>
      <vt:lpstr>Times New Roman</vt:lpstr>
      <vt:lpstr>Wingdings</vt:lpstr>
      <vt:lpstr>Modèle par défaut</vt:lpstr>
      <vt:lpstr>Initiation à la statistique, applications avec Excel  partie 11 :  nuages et courbes</vt:lpstr>
      <vt:lpstr>Contenu</vt:lpstr>
      <vt:lpstr>3.3- Points et courbes (1/5)</vt:lpstr>
      <vt:lpstr>3.3- Points et courbes (2/5)</vt:lpstr>
      <vt:lpstr>3.3- Points et courbes (3/5)</vt:lpstr>
      <vt:lpstr>3.3- Points et courbes (4/5)</vt:lpstr>
    </vt:vector>
  </TitlesOfParts>
  <Company>Olivier Decourt SARL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Initiation à R  partie 7 : formules (texte)</dc:title>
  <dc:creator>Olivier Decourt</dc:creator>
  <cp:lastModifiedBy>Olivier decourt</cp:lastModifiedBy>
  <cp:revision>35</cp:revision>
  <dcterms:created xsi:type="dcterms:W3CDTF">2020-05-05T19:38:15Z</dcterms:created>
  <dcterms:modified xsi:type="dcterms:W3CDTF">2021-10-21T06:20:04Z</dcterms:modified>
</cp:coreProperties>
</file>